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b685196d6409411f" /><Relationship Type="http://schemas.openxmlformats.org/officeDocument/2006/relationships/extended-properties" Target="/docProps/app.xml" Id="Rfc7690ed29a34afd" /><Relationship Type="http://schemas.openxmlformats.org/officeDocument/2006/relationships/officeDocument" Target="/ppt/presentation.xml" Id="R19794722afb54929" /></Relationships>
</file>

<file path=ppt/presentation.xml><?xml version="1.0" encoding="utf-8"?>
<p:presentation xmlns:p="http://schemas.openxmlformats.org/presentationml/2006/main">
  <p:sldMasterIdLst>
    <p:sldMasterId xmlns:r="http://schemas.openxmlformats.org/officeDocument/2006/relationships" id="2147483648" r:id="R82acf4489f714d25"/>
  </p:sldMasterIdLst>
  <p:notesMasterIdLst>
    <p:notesMasterId xmlns:r="http://schemas.openxmlformats.org/officeDocument/2006/relationships" r:id="Rb1ea067ce30747da"/>
  </p:notesMasterIdLst>
  <p:sldIdLst>
    <p:sldId xmlns:r="http://schemas.openxmlformats.org/officeDocument/2006/relationships" id="256" r:id="R28ee94c73e394e85"/>
    <p:sldId xmlns:r="http://schemas.openxmlformats.org/officeDocument/2006/relationships" id="257" r:id="Rc88a4b94d2734a60"/>
    <p:sldId xmlns:r="http://schemas.openxmlformats.org/officeDocument/2006/relationships" id="258" r:id="Ra34df0c22e5e4a3c"/>
    <p:sldId xmlns:r="http://schemas.openxmlformats.org/officeDocument/2006/relationships" id="259" r:id="R777d143a55d24853"/>
    <p:sldId xmlns:r="http://schemas.openxmlformats.org/officeDocument/2006/relationships" id="260" r:id="R594d74adf3014554"/>
    <p:sldId xmlns:r="http://schemas.openxmlformats.org/officeDocument/2006/relationships" id="261" r:id="Rbb24a938507e4e6e"/>
    <p:sldId xmlns:r="http://schemas.openxmlformats.org/officeDocument/2006/relationships" id="262" r:id="R5a22e8546a3f4dfe"/>
    <p:sldId xmlns:r="http://schemas.openxmlformats.org/officeDocument/2006/relationships" id="263" r:id="R9d60e73f198f467b"/>
    <p:sldId xmlns:r="http://schemas.openxmlformats.org/officeDocument/2006/relationships" id="264" r:id="Rb64112432ac14761"/>
    <p:sldId xmlns:r="http://schemas.openxmlformats.org/officeDocument/2006/relationships" id="265" r:id="Rd201fdbf16ea4987"/>
    <p:sldId xmlns:r="http://schemas.openxmlformats.org/officeDocument/2006/relationships" id="266" r:id="R2a98b7e68fcc40de"/>
    <p:sldId xmlns:r="http://schemas.openxmlformats.org/officeDocument/2006/relationships" id="267" r:id="R69ff00c2a9e84d0b"/>
    <p:sldId xmlns:r="http://schemas.openxmlformats.org/officeDocument/2006/relationships" id="268" r:id="Ra2587f7421ad44aa"/>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9ff842d4bb4b4d66" /><Relationship Type="http://schemas.openxmlformats.org/officeDocument/2006/relationships/slideMaster" Target="/ppt/slideMasters/slideMaster1.xml" Id="R82acf4489f714d25" /><Relationship Type="http://schemas.openxmlformats.org/officeDocument/2006/relationships/notesMaster" Target="/ppt/notesMasters/notesMaster1.xml" Id="Rb1ea067ce30747da" /><Relationship Type="http://schemas.openxmlformats.org/officeDocument/2006/relationships/presProps" Target="/ppt/presProps.xml" Id="Rddb4a729d1cd4e87" /><Relationship Type="http://schemas.openxmlformats.org/officeDocument/2006/relationships/tableStyles" Target="/ppt/tableStyles.xml" Id="R9da6ece28f0a4d9d" /><Relationship Type="http://schemas.openxmlformats.org/officeDocument/2006/relationships/slide" Target="/ppt/slides/slide1.xml" Id="R28ee94c73e394e85" /><Relationship Type="http://schemas.openxmlformats.org/officeDocument/2006/relationships/slide" Target="/ppt/slides/slide2.xml" Id="Rc88a4b94d2734a60" /><Relationship Type="http://schemas.openxmlformats.org/officeDocument/2006/relationships/slide" Target="/ppt/slides/slide3.xml" Id="Ra34df0c22e5e4a3c" /><Relationship Type="http://schemas.openxmlformats.org/officeDocument/2006/relationships/slide" Target="/ppt/slides/slide4.xml" Id="R777d143a55d24853" /><Relationship Type="http://schemas.openxmlformats.org/officeDocument/2006/relationships/slide" Target="/ppt/slides/slide5.xml" Id="R594d74adf3014554" /><Relationship Type="http://schemas.openxmlformats.org/officeDocument/2006/relationships/slide" Target="/ppt/slides/slide6.xml" Id="Rbb24a938507e4e6e" /><Relationship Type="http://schemas.openxmlformats.org/officeDocument/2006/relationships/slide" Target="/ppt/slides/slide7.xml" Id="R5a22e8546a3f4dfe" /><Relationship Type="http://schemas.openxmlformats.org/officeDocument/2006/relationships/slide" Target="/ppt/slides/slide8.xml" Id="R9d60e73f198f467b" /><Relationship Type="http://schemas.openxmlformats.org/officeDocument/2006/relationships/slide" Target="/ppt/slides/slide9.xml" Id="Rb64112432ac14761" /><Relationship Type="http://schemas.openxmlformats.org/officeDocument/2006/relationships/slide" Target="/ppt/slides/slide10.xml" Id="Rd201fdbf16ea4987" /><Relationship Type="http://schemas.openxmlformats.org/officeDocument/2006/relationships/slide" Target="/ppt/slides/slide11.xml" Id="R2a98b7e68fcc40de" /><Relationship Type="http://schemas.openxmlformats.org/officeDocument/2006/relationships/slide" Target="/ppt/slides/slide12.xml" Id="R69ff00c2a9e84d0b" /><Relationship Type="http://schemas.openxmlformats.org/officeDocument/2006/relationships/slide" Target="/ppt/slides/slide13.xml" Id="Ra2587f7421ad44aa"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a030d970f1cb4221"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971f123b40f74e21" /><Relationship Type="http://schemas.openxmlformats.org/officeDocument/2006/relationships/notesMaster" Target="/ppt/notesMasters/notesMaster1.xml" Id="Ra912def594474563"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a183c3cfec534258" /><Relationship Type="http://schemas.openxmlformats.org/officeDocument/2006/relationships/notesMaster" Target="/ppt/notesMasters/notesMaster1.xml" Id="R1e25c3244c1b48a4"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50a7aae88fc64717" /><Relationship Type="http://schemas.openxmlformats.org/officeDocument/2006/relationships/notesMaster" Target="/ppt/notesMasters/notesMaster1.xml" Id="R2b6eeb714dbd4808"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db57c64483b341ae" /><Relationship Type="http://schemas.openxmlformats.org/officeDocument/2006/relationships/notesMaster" Target="/ppt/notesMasters/notesMaster1.xml" Id="R4b6626d05d6a43c4"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aecf9409fe7d4172" /><Relationship Type="http://schemas.openxmlformats.org/officeDocument/2006/relationships/notesMaster" Target="/ppt/notesMasters/notesMaster1.xml" Id="Rd50a64074c684a7c" /></Relationships>
</file>

<file path=ppt/notesSlides/_rels/notesSlide2.xml.rels>&#65279;<?xml version="1.0" encoding="utf-8"?><Relationships xmlns="http://schemas.openxmlformats.org/package/2006/relationships"><Relationship Type="http://schemas.openxmlformats.org/officeDocument/2006/relationships/slide" Target="/ppt/slides/slide2.xml" Id="Rb2cf1002ae1142e1" /><Relationship Type="http://schemas.openxmlformats.org/officeDocument/2006/relationships/notesMaster" Target="/ppt/notesMasters/notesMaster1.xml" Id="R5d7a6b8a412c4730" /></Relationships>
</file>

<file path=ppt/notesSlides/_rels/notesSlide3.xml.rels>&#65279;<?xml version="1.0" encoding="utf-8"?><Relationships xmlns="http://schemas.openxmlformats.org/package/2006/relationships"><Relationship Type="http://schemas.openxmlformats.org/officeDocument/2006/relationships/slide" Target="/ppt/slides/slide3.xml" Id="Rc3dcaba205ce4b5e" /><Relationship Type="http://schemas.openxmlformats.org/officeDocument/2006/relationships/notesMaster" Target="/ppt/notesMasters/notesMaster1.xml" Id="R1a8e22d01a3742ad" /></Relationships>
</file>

<file path=ppt/notesSlides/_rels/notesSlide4.xml.rels>&#65279;<?xml version="1.0" encoding="utf-8"?><Relationships xmlns="http://schemas.openxmlformats.org/package/2006/relationships"><Relationship Type="http://schemas.openxmlformats.org/officeDocument/2006/relationships/slide" Target="/ppt/slides/slide4.xml" Id="R2e77d940f1254e28" /><Relationship Type="http://schemas.openxmlformats.org/officeDocument/2006/relationships/notesMaster" Target="/ppt/notesMasters/notesMaster1.xml" Id="Rfdf19851139845b9" /></Relationships>
</file>

<file path=ppt/notesSlides/_rels/notesSlide5.xml.rels>&#65279;<?xml version="1.0" encoding="utf-8"?><Relationships xmlns="http://schemas.openxmlformats.org/package/2006/relationships"><Relationship Type="http://schemas.openxmlformats.org/officeDocument/2006/relationships/slide" Target="/ppt/slides/slide5.xml" Id="Rb2d38ec8937847f7" /><Relationship Type="http://schemas.openxmlformats.org/officeDocument/2006/relationships/notesMaster" Target="/ppt/notesMasters/notesMaster1.xml" Id="R275a493d676843b3" /></Relationships>
</file>

<file path=ppt/notesSlides/_rels/notesSlide6.xml.rels>&#65279;<?xml version="1.0" encoding="utf-8"?><Relationships xmlns="http://schemas.openxmlformats.org/package/2006/relationships"><Relationship Type="http://schemas.openxmlformats.org/officeDocument/2006/relationships/slide" Target="/ppt/slides/slide6.xml" Id="R54bebc16bf024bec" /><Relationship Type="http://schemas.openxmlformats.org/officeDocument/2006/relationships/notesMaster" Target="/ppt/notesMasters/notesMaster1.xml" Id="R2d2100dc77d644dd" /></Relationships>
</file>

<file path=ppt/notesSlides/_rels/notesSlide7.xml.rels>&#65279;<?xml version="1.0" encoding="utf-8"?><Relationships xmlns="http://schemas.openxmlformats.org/package/2006/relationships"><Relationship Type="http://schemas.openxmlformats.org/officeDocument/2006/relationships/slide" Target="/ppt/slides/slide7.xml" Id="Rb73f025756d54522" /><Relationship Type="http://schemas.openxmlformats.org/officeDocument/2006/relationships/notesMaster" Target="/ppt/notesMasters/notesMaster1.xml" Id="R46287d84daef47b7" /></Relationships>
</file>

<file path=ppt/notesSlides/_rels/notesSlide8.xml.rels>&#65279;<?xml version="1.0" encoding="utf-8"?><Relationships xmlns="http://schemas.openxmlformats.org/package/2006/relationships"><Relationship Type="http://schemas.openxmlformats.org/officeDocument/2006/relationships/slide" Target="/ppt/slides/slide8.xml" Id="R69d6b843f7ef4bcb" /><Relationship Type="http://schemas.openxmlformats.org/officeDocument/2006/relationships/notesMaster" Target="/ppt/notesMasters/notesMaster1.xml" Id="R62b5a0834ff94027" /></Relationships>
</file>

<file path=ppt/notesSlides/_rels/notesSlide9.xml.rels>&#65279;<?xml version="1.0" encoding="utf-8"?><Relationships xmlns="http://schemas.openxmlformats.org/package/2006/relationships"><Relationship Type="http://schemas.openxmlformats.org/officeDocument/2006/relationships/slide" Target="/ppt/slides/slide9.xml" Id="R85641081d0894d17" /><Relationship Type="http://schemas.openxmlformats.org/officeDocument/2006/relationships/notesMaster" Target="/ppt/notesMasters/notesMaster1.xml" Id="R6100904b86de4941"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0–3 минут</a:t>
            </a:r>
          </a:p>
          <a:p xmlns:a="http://schemas.openxmlformats.org/drawingml/2006/main">
            <a:r>
              <a:t>Сегодня мы научимся проверять аффилированность на конкретных схемах. В представленном тексте 646-ПП нас интересует приложение 6: основной вид деятельности претендента или аффилированного с ним лица и производство товаров в России претендентом или его аффилированными лицами. Поэтому результат проверки связи имеет практическое значение: можно ли учитывать деятельность указанной организации. Но установленная связь сама по себе не доказывает производство или нужный основной вид деятельности. Все необходимые факты мы сопоставляем на день подачи заявки. Для другого приложения или нового отбора сначала сверяем его собственные условия. Попросите участников назвать претендента, производителя и дату в своей рабочей ситуации.</a:t>
            </a:r>
          </a:p>
          <a:p xmlns:a="http://schemas.openxmlformats.org/drawingml/2006/main">
            <a:r>
              <a:t/>
            </a:r>
          </a:p>
          <a:p xmlns:a="http://schemas.openxmlformats.org/drawingml/2006/main">
            <a:r>
              <a:t>Вопрос: Что именно мы подтверждаем в заявке?</a:t>
            </a:r>
          </a:p>
          <a:p xmlns:a="http://schemas.openxmlformats.org/drawingml/2006/main">
            <a:r>
              <a:t>Ответ: Сначала связь претендента с конкретным лицом, затем соответствующее условие о деятельности.</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36–39 минут</a:t>
            </a:r>
          </a:p>
          <a:p xmlns:a="http://schemas.openxmlformats.org/drawingml/2006/main">
            <a:r>
              <a:t>Кратко пройдём основания, которые чаще всего пропускают. Пункт третий — право обязательных указаний, вытекающее из учредительных документов или договора с обществом. Пункт четвёртый — совпадение более половины количественного состава соответствующих коллегиальных органов в юридических лицах. Один общий член совета директоров не даёт этот результат автоматически. Пункт пятый касается назначения или избрания ЕИО по предложению лица, пункт шестой — избрания по его предложению более половины соответствующего коллегиального органа. В каждом случае открываем полный текст и проверяем субъектный состав. Для положительного заключения достаточно одного доказанного основания. Для вывода об отсутствии установленных связей нужно обозначить, какие основания и документы исследованы.</a:t>
            </a:r>
          </a:p>
          <a:p xmlns:a="http://schemas.openxmlformats.org/drawingml/2006/main">
            <a:r>
              <a:t/>
            </a:r>
          </a:p>
          <a:p xmlns:a="http://schemas.openxmlformats.org/drawingml/2006/main">
            <a:r>
              <a:t>Вопрос: Голосовал за кандидата = предложил кандидата?</a:t>
            </a:r>
          </a:p>
          <a:p xmlns:a="http://schemas.openxmlformats.org/drawingml/2006/main">
            <a:r>
              <a:t>Ответ: Нет. Нужны доказательства предложения и назначения по нему.</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39–42 минут</a:t>
            </a:r>
          </a:p>
          <a:p xmlns:a="http://schemas.openxmlformats.org/drawingml/2006/main">
            <a:r>
              <a:t>Схема — рабочий инструмент. Начинаем с идентификации пары и даты. Проверяем прямые основания. При необходимости собираем группу и подписываем каждое звено. Сведения о капитале сверяем с объёмом голосов, для АО используем реестр акционеров, а для исторической даты проверяем историю изменений. Затем разделяем вывод о связи и проверку деятельности по пунктам 1.4.4 и 1.4.17. Перечень документов к приложению 6 предусматривает в пункте 1.16 документы о производстве, создании результатов интеллектуальной деятельности и оказании услуг, а в пункте 1.17 — документ о происхождении товара. Конкретные доказательства корпоративных связей подбираем под основание, не объявляя методический список новым обязательным перечнем. Запрашиваем уточнения в пределах процедуры отбора.</a:t>
            </a:r>
          </a:p>
          <a:p xmlns:a="http://schemas.openxmlformats.org/drawingml/2006/main">
            <a:r>
              <a:t/>
            </a:r>
          </a:p>
          <a:p xmlns:a="http://schemas.openxmlformats.org/drawingml/2006/main">
            <a:r>
              <a:t>Вопрос: Что важнее красивой схемы?</a:t>
            </a:r>
          </a:p>
          <a:p xmlns:a="http://schemas.openxmlformats.org/drawingml/2006/main">
            <a:r>
              <a:t>Ответ: Документальное подтверждение каждой существенной связи на нужную дату.</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42–45 минут</a:t>
            </a:r>
          </a:p>
          <a:p xmlns:a="http://schemas.openxmlformats.org/drawingml/2006/main">
            <a:r>
              <a:t>Завершаем коротким воспроизводимым выводом: на такую-то дату лица входят в одну группу по конкретным пунктам статьи 9, что подтверждено конкретными документами; поэтому они аффилированы по статье 4. Если достаточно прямого основания, описываем его без лишнего рассуждения о группе. Если доказательств не хватает, называем точный пробел и документ, который может его устранить. Недостаточность доказательств не равна недостоверности сведений. Эксперт не подменяет решение компетентного органа о предоставлении гранта. Попросите одного участника сформулировать положительный вывод по общему директору, другого — ограниченный вывод по Каверину. Исправьте пропущенные дату, норму или документ. Основная часть закончена, следующие пятнадцать минут посвящены вашим вопросам.</a:t>
            </a:r>
          </a:p>
          <a:p xmlns:a="http://schemas.openxmlformats.org/drawingml/2006/main">
            <a:r>
              <a:t/>
            </a:r>
          </a:p>
          <a:p xmlns:a="http://schemas.openxmlformats.org/drawingml/2006/main">
            <a:r>
              <a:t>Вопрос: Почему это ещё не решение о предоставлении гранта?</a:t>
            </a:r>
          </a:p>
          <a:p xmlns:a="http://schemas.openxmlformats.org/drawingml/2006/main">
            <a:r>
              <a:t>Ответ: Остальные условия и решение компетентного органа проверяются отдельно.</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45–60 минут</a:t>
            </a:r>
          </a:p>
          <a:p xmlns:a="http://schemas.openxmlformats.org/drawingml/2006/main">
            <a:r>
              <a:t>Принимайте вопросы в порядке поступления. На один кейс отведите до трёх минут: уточнение пары и даты, схема, проверка оснований и краткий вывод. Если сведений не хватает, зафиксируйте конкретный запрос, а не угадывайте факт. Резервные вопросы: достаточно ли ровно пятидесяти процентов; что меняется при общем ЕИО; можно ли суммировать доли несвязанных лиц; подтверждает ли аффилированность само производство. Ответы: порог большинства не выполнен, но проверяются другие основания; общий ЕИО даёт связи по пункту второму и объединение по восьмому; без предварительной группы пункт девятый неприменим; производство требует самостоятельных документов. На последней минуте напомните, где находятся чек-лист и схемы.</a:t>
            </a:r>
          </a:p>
          <a:p xmlns:a="http://schemas.openxmlformats.org/drawingml/2006/main">
            <a:r>
              <a:t/>
            </a:r>
          </a:p>
          <a:p xmlns:a="http://schemas.openxmlformats.org/drawingml/2006/main">
            <a:r>
              <a:t>Вопрос: Какое звено вашей схемы вызывает сомнение?</a:t>
            </a:r>
          </a:p>
          <a:p xmlns:a="http://schemas.openxmlformats.org/drawingml/2006/main">
            <a:r>
              <a:t>Ответ: Разбирать по алгоритму: факт, основание, доказательство, дата.</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3–7 минут</a:t>
            </a:r>
          </a:p>
          <a:p xmlns:a="http://schemas.openxmlformats.org/drawingml/2006/main">
            <a:r>
              <a:t>Под простой аффилированностью сегодня понимаем прямое основание статьи 4. Это учебное название, отдельного такого термина в законе нет. Для юридического лица проверяем лиц, распоряжающихся более чем двадцатью процентами его голосов, юридические лица, в которых оно само распоряжается таким количеством голосов, и перечисленных в статье членов органов управления и исполнительных органов. Отдельное основание этой же статьи — принадлежность к одной группе лиц; его разберём далее. Важно проверять право на голоса, а не механически переписывать процент капитала. В примерах предполагаем, что указанные проценты соответствуют голосам. Для заявителя-ИП статья 4 содержит отдельный перечень: лица одной группы и юридическое лицо, в котором предприниматель распоряжается более чем двадцатью процентами голосов. Попросите аудиторию сравнить двадцать процентов и двадцать целых одну десятую: порог строгий.</a:t>
            </a:r>
          </a:p>
          <a:p xmlns:a="http://schemas.openxmlformats.org/drawingml/2006/main">
            <a:r>
              <a:t/>
            </a:r>
          </a:p>
          <a:p xmlns:a="http://schemas.openxmlformats.org/drawingml/2006/main">
            <a:r>
              <a:t>Вопрос: Ровно 20% достаточно для этого основания?</a:t>
            </a:r>
          </a:p>
          <a:p xmlns:a="http://schemas.openxmlformats.org/drawingml/2006/main">
            <a:r>
              <a:t>Ответ: Нет. Проверяются другие основания, включая группу лиц.</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7–11 минут</a:t>
            </a:r>
          </a:p>
          <a:p xmlns:a="http://schemas.openxmlformats.org/drawingml/2006/main">
            <a:r>
              <a:t>Общество А распоряжается тридцатью процентами голосов общества Б. Сначала назовите проверяемую пару: А и Б. Статья 4 непосредственно связывает владельца более двадцати процентов голосов и соответствующее юридическое лицо. Между двумя обществами здесь имеется прямое основание аффилированности. Доказывать дополнительно группу по большинству голосов не требуется. Попросите участников назвать документ: для ООО это сведения об участниках вместе с актуальными корпоративными документами и проверкой распределения голосов; для АО нужны сведения реестра акционеров на нужную дату. Затем измените число на двадцать: исчезает только это основание, а не все возможные основания. Дайте минуту сформулировать вывод с указанием нормы и даты.</a:t>
            </a:r>
          </a:p>
          <a:p xmlns:a="http://schemas.openxmlformats.org/drawingml/2006/main">
            <a:r>
              <a:t/>
            </a:r>
          </a:p>
          <a:p xmlns:a="http://schemas.openxmlformats.org/drawingml/2006/main">
            <a:r>
              <a:t>Вопрос: Нужно ли для этой пары доказывать группу?</a:t>
            </a:r>
          </a:p>
          <a:p xmlns:a="http://schemas.openxmlformats.org/drawingml/2006/main">
            <a:r>
              <a:t>Ответ: Нет. Достаточно подтвержденного прямого основания статьи 4.</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11–15 минут</a:t>
            </a:r>
          </a:p>
          <a:p xmlns:a="http://schemas.openxmlformats.org/drawingml/2006/main">
            <a:r>
              <a:t>Второй путь к аффилированности — установить, что лица принадлежат к одной группе. Начинаем с конкретных отношений по пунктам с первого по седьмой. Наиболее частые: более половины голосов, полномочия единоличного исполнительного органа и предусмотренные законом семейные отношения. Затем проверяем объединение по пункту восьмому. Пункт девятый имеет отдельную логику: сначала группа по пунктам с первого по восьмой уже доказана, затем считаем её совместные голоса в обществе. Нельзя просто сложить доли любых участников. На каждой линии схемы должны быть правовое основание, подтверждающий документ и дата. После установления группы возвращаемся к статье 4 и делаем вывод об аффилированности. Попросите участников объяснить эту последовательность своими словами.</a:t>
            </a:r>
          </a:p>
          <a:p xmlns:a="http://schemas.openxmlformats.org/drawingml/2006/main">
            <a:r>
              <a:t/>
            </a:r>
          </a:p>
          <a:p xmlns:a="http://schemas.openxmlformats.org/drawingml/2006/main">
            <a:r>
              <a:t>Вопрос: Что записать возле каждой связи на схеме?</a:t>
            </a:r>
          </a:p>
          <a:p xmlns:a="http://schemas.openxmlformats.org/drawingml/2006/main">
            <a:r>
              <a:t>Ответ: Конкретный пункт статьи 9, документ и дату действия связи.</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15–19 минут</a:t>
            </a:r>
          </a:p>
          <a:p xmlns:a="http://schemas.openxmlformats.org/drawingml/2006/main">
            <a:r>
              <a:t>Иванов имеет шестьдесят процентов голосов в обществе А и семьдесят процентов в обществе Б. Каждое общество связано с Ивановым по пункту первому: у него более половины голосов. Обе связи позволяют объединить этих лиц по пункту восьмому. Значит, А и Б принадлежат к одной группе и являются аффилированными по статье 4. Проведите две линии, подпишите проценты и основания. Попросите аудиторию проговорить всю цепочку вывода. Теперь замените семьдесят процентов на пятьдесят. Основание большинства для второй линии больше не выполняется. Но перед отрицательным выводом необходимо проверить другие основания, например полномочия директора или назначение руководителя по предложению Иванова.</a:t>
            </a:r>
          </a:p>
          <a:p xmlns:a="http://schemas.openxmlformats.org/drawingml/2006/main">
            <a:r>
              <a:t/>
            </a:r>
          </a:p>
          <a:p xmlns:a="http://schemas.openxmlformats.org/drawingml/2006/main">
            <a:r>
              <a:t>Вопрос: Какие пункты связывают два общества?</a:t>
            </a:r>
          </a:p>
          <a:p xmlns:a="http://schemas.openxmlformats.org/drawingml/2006/main">
            <a:r>
              <a:t>Ответ: Пункт 1 для каждой связи с участником; пункт 8 для объединения. Затем статья 4.</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19–22 минут</a:t>
            </a:r>
          </a:p>
          <a:p xmlns:a="http://schemas.openxmlformats.org/drawingml/2006/main">
            <a:r>
              <a:t>Петров исполняет функции единоличного исполнительного органа одновременно в А и Б. Каждое общество связано с ним по пункту второму, а общества объединяются по пункту восьмому. Для такого основания не требуется доля директора в капитале. Здесь важно проверить тождество человека и одновременное действие полномочий на дату заявки. Совпадение фамилии не доказывает, что это одно лицо. Коммерческий директор или сотрудник с доверенностью не становятся автоматически единоличным исполнительным органом. Попросите назвать документы о назначении и действующих полномочиях.</a:t>
            </a:r>
          </a:p>
          <a:p xmlns:a="http://schemas.openxmlformats.org/drawingml/2006/main">
            <a:r>
              <a:t/>
            </a:r>
          </a:p>
          <a:p xmlns:a="http://schemas.openxmlformats.org/drawingml/2006/main">
            <a:r>
              <a:t>Вопрос: А если директор не имеет долей?</a:t>
            </a:r>
          </a:p>
          <a:p xmlns:a="http://schemas.openxmlformats.org/drawingml/2006/main">
            <a:r>
              <a:t>Ответ: Полномочия ЕИО достаточны для связи по пункту 2.</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22–26 минут</a:t>
            </a:r>
          </a:p>
          <a:p xmlns:a="http://schemas.openxmlformats.org/drawingml/2006/main">
            <a:r>
              <a:t>Мать распоряжается шестьюдесятью процентами голосов А, дочь — семьюдесятью процентами Б. Между матерью и дочерью есть связь по пункту седьмому. Каждая из них связана со своим обществом по пункту первому. Пункт восьмой позволяет проверить объединение этой цепочки. Затем статья 4 даёт вывод об аффилированности обществ. Попросите участников назвать все три исходные линии. Семейный перечень включает супругов, родителей и детей, включая усыновление, полнородных и неполнородных братьев и сестёр. Нельзя заменять этот перечень бытовым понятием родственников. Двоюродное родство само по себе не названо в пункте седьмом, но при наличии других лиц и доказанных связей требуется проверить возможную цепочку по пункту восьмому.</a:t>
            </a:r>
          </a:p>
          <a:p xmlns:a="http://schemas.openxmlformats.org/drawingml/2006/main">
            <a:r>
              <a:t/>
            </a:r>
          </a:p>
          <a:p xmlns:a="http://schemas.openxmlformats.org/drawingml/2006/main">
            <a:r>
              <a:t>Вопрос: Достаточно ли одинаковой фамилии?</a:t>
            </a:r>
          </a:p>
          <a:p xmlns:a="http://schemas.openxmlformats.org/drawingml/2006/main">
            <a:r>
              <a:t>Ответ: Нет. Родство и каждая корпоративная связь подтверждаются отдельно.</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26–30 минут</a:t>
            </a:r>
          </a:p>
          <a:p xmlns:a="http://schemas.openxmlformats.org/drawingml/2006/main">
            <a:r>
              <a:t>Два брата имеют по тридцать процентов голосов общества В. Сначала устанавливаем семейную связь по пункту седьмому. Только после этого применяем пункт девятый: члены уже доказанной группы совместно имеют шестьдесят процентов голосов. В включается в группу с ними. В этом примере каждый брат и отдельно является аффилированным лицом В по статье 4, но сейчас нас интересует самостоятельное доказательство группы. Попросите объяснить, почему порядок шагов имеет значение. Затем уберите родство и все иные групповые основания: простая сумма тридцать плюс тридцать не позволяет применить пункт девятый. При сложных цепочках исключайте повторный учёт одних и тех же голосов и обосновывайте каждое расширение группы конкретной нормой.</a:t>
            </a:r>
          </a:p>
          <a:p xmlns:a="http://schemas.openxmlformats.org/drawingml/2006/main">
            <a:r>
              <a:t/>
            </a:r>
          </a:p>
          <a:p xmlns:a="http://schemas.openxmlformats.org/drawingml/2006/main">
            <a:r>
              <a:t>Вопрос: Можно ли так же сложить доли двух посторонних лиц?</a:t>
            </a:r>
          </a:p>
          <a:p xmlns:a="http://schemas.openxmlformats.org/drawingml/2006/main">
            <a:r>
              <a:t>Ответ: Нет. Для пункта 9 сначала нужна группа по пунктам 1–8.</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30–36 минут</a:t>
            </a:r>
          </a:p>
          <a:p xmlns:a="http://schemas.openxmlformats.org/drawingml/2006/main">
            <a:r>
              <a:t>Каверин — единственный участник и директор Инжира, а в Семицветике имеет тридцать процентов голосов. Каверин является аффилированным лицом каждого общества. Но вопрос поставлен о двух юридических лицах. Связь Каверина с Инжиром входит в группу по пунктам первому и второму. Тридцать процентов в Семицветике сами по себе не дают большинства по пункту первому. Поэтому из приведённых фактов аффилированность Инжира и Семицветика не следует автоматически. Дайте участникам две минуты: пусть назовут недостающее звено и сформулируют запрос. Затем обсудите изменение: если Каверин также ЕИО Семицветика, появляются пункт второй и объединение по пункту восьмому. Другой вариант: ЕИО Семицветика назначен по предложению Каверина, подтверждённому документами. Тогда проверяем пункт пятый и пункт восьмой. Простое голосование за кандидата не тождественно его выдвижению. Итог исходного кейса формулируем осторожно: по представленным данным аффилированность обществ не установлена, нужны сведения об иных основаниях.</a:t>
            </a:r>
          </a:p>
          <a:p xmlns:a="http://schemas.openxmlformats.org/drawingml/2006/main">
            <a:r>
              <a:t/>
            </a:r>
          </a:p>
          <a:p xmlns:a="http://schemas.openxmlformats.org/drawingml/2006/main">
            <a:r>
              <a:t>Вопрос: Какой дополнительный факт изменит вывод?</a:t>
            </a:r>
          </a:p>
          <a:p xmlns:a="http://schemas.openxmlformats.org/drawingml/2006/main">
            <a:r>
              <a:t>Ответ: Например, Каверин также ЕИО «Семицветика» либо его ЕИО назначен по предложению Каверина.</a:t>
            </a:r>
          </a:p>
          <a:p xmlns:a="http://schemas.openxmlformats.org/drawingml/2006/main">
            <a:r>
              <a:t/>
            </a:r>
          </a:p>
          <a:p xmlns:a="http://schemas.openxmlformats.org/drawingml/2006/main">
            <a:r>
              <a:t>646-ПП: представленная пользователем копия с изменениями от 25.03.2025, приложение 6. Федеральные нормы: https://www.consultant.ru/document/cons_doc_LAW_51/932741089b4d76ab07c535e5835a98a88479b2e8/ и https://www.consultant.ru/document/cons_doc_LAW_61763/6216ed1750c4bef4601d5a9d3a2762cf6763ba2c/ . Для исторической даты применяется действовавшая редакция. Все проценты на учебных схемах означают голоса.</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384b703bacde42d9"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e0be0f19ab124934" /><Relationship Type="http://schemas.openxmlformats.org/officeDocument/2006/relationships/slideLayout" Target="/ppt/slideLayouts/slideLayout1.xml" Id="R36b9a719e79c4251"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36b9a719e79c4251"/>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f7ea94bf01c440f1" /><Relationship Type="http://schemas.openxmlformats.org/officeDocument/2006/relationships/notesSlide" Target="/ppt/notesSlides/notesSlide1.xml" Id="R0d3bd7783719446e"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e688416dc2d34177" /><Relationship Type="http://schemas.openxmlformats.org/officeDocument/2006/relationships/notesSlide" Target="/ppt/notesSlides/notesSlide10.xml" Id="R974b34cae9a442b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47ae3f656f2b445d" /><Relationship Type="http://schemas.openxmlformats.org/officeDocument/2006/relationships/notesSlide" Target="/ppt/notesSlides/notesSlide11.xml" Id="Rd31a4f0673654cf7"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16624ef7738345c5" /><Relationship Type="http://schemas.openxmlformats.org/officeDocument/2006/relationships/notesSlide" Target="/ppt/notesSlides/notesSlide12.xml" Id="Ra97c7c0c79684b16"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40db8048d9ee43a7" /><Relationship Type="http://schemas.openxmlformats.org/officeDocument/2006/relationships/notesSlide" Target="/ppt/notesSlides/notesSlide13.xml" Id="R27430dd352674918"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7393cec36900404d" /><Relationship Type="http://schemas.openxmlformats.org/officeDocument/2006/relationships/notesSlide" Target="/ppt/notesSlides/notesSlide2.xml" Id="R1b06f7cd86834a0b"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6ff20d61f65f456b" /><Relationship Type="http://schemas.openxmlformats.org/officeDocument/2006/relationships/notesSlide" Target="/ppt/notesSlides/notesSlide3.xml" Id="R248c3a4c81b94961"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33be920bd75d4bd1" /><Relationship Type="http://schemas.openxmlformats.org/officeDocument/2006/relationships/notesSlide" Target="/ppt/notesSlides/notesSlide4.xml" Id="R471332b8ebc2460f"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20bba088b4a450e" /><Relationship Type="http://schemas.openxmlformats.org/officeDocument/2006/relationships/notesSlide" Target="/ppt/notesSlides/notesSlide5.xml" Id="Rcf65f8ca7ac742e0"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a000fe888e84426e" /><Relationship Type="http://schemas.openxmlformats.org/officeDocument/2006/relationships/notesSlide" Target="/ppt/notesSlides/notesSlide6.xml" Id="Rd698fcdfde984fcd"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388d1c5169c44210" /><Relationship Type="http://schemas.openxmlformats.org/officeDocument/2006/relationships/notesSlide" Target="/ppt/notesSlides/notesSlide7.xml" Id="Rc8401613b3e84a04"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8d36de6c82584917" /><Relationship Type="http://schemas.openxmlformats.org/officeDocument/2006/relationships/notesSlide" Target="/ppt/notesSlides/notesSlide8.xml" Id="R205c4984725048d1"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fb025dd9b24f41a4" /><Relationship Type="http://schemas.openxmlformats.org/officeDocument/2006/relationships/notesSlide" Target="/ppt/notesSlides/notesSlide9.xml" Id="Rb14af5ef199c4f15" /></Relationships>
</file>

<file path=ppt/slides/slide1.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8" name="">
            <a:extLst xmlns:a="http://schemas.openxmlformats.org/drawingml/2006/main">
              <a:ext uri="{FF2B5EF4-FFF2-40B4-BE49-F238E27FC236}">
                <a16:creationId xmlns:a16="http://schemas.microsoft.com/office/drawing/2014/main" id="{EE6BE9E9-7151-4F9B-B482-C55EC0B44174}"/>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Аффилированность для 646-ПП</a:t>
            </a:r>
          </a:p>
        </p:txBody>
      </p:sp>
      <p:sp>
        <p:nvSpPr>
          <p:cNvPr id="2" name="">
            <a:extLst xmlns:a="http://schemas.openxmlformats.org/drawingml/2006/main">
              <a:ext uri="{FF2B5EF4-FFF2-40B4-BE49-F238E27FC236}">
                <a16:creationId xmlns:a16="http://schemas.microsoft.com/office/drawing/2014/main" id="{B8DC87B9-161E-4245-A87E-D553BB103044}"/>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45 минут разбора + 15 минут вопросов</a:t>
            </a:r>
          </a:p>
        </p:txBody>
      </p:sp>
      <p:sp>
        <p:nvSpPr>
          <p:cNvPr id="3" name="">
            <a:extLst xmlns:a="http://schemas.openxmlformats.org/drawingml/2006/main">
              <a:ext uri="{FF2B5EF4-FFF2-40B4-BE49-F238E27FC236}">
                <a16:creationId xmlns:a16="http://schemas.microsoft.com/office/drawing/2014/main" id="{24EC8ACD-44CA-46A7-A4E1-9EDD06E95DB0}"/>
              </a:ext>
            </a:extLst>
          </p:cNvPr>
          <p:cNvSpPr>
            <a:spLocks xmlns:a="http://schemas.openxmlformats.org/drawingml/2006/main" noGrp="1"/>
          </p:cNvSpPr>
          <p:nvPr/>
        </p:nvSpPr>
        <p:spPr>
          <a:xfrm xmlns:a="http://schemas.openxmlformats.org/drawingml/2006/main">
            <a:off x="666750" y="22193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Приложение 6, п. 1.4.4: основной вид деятельности</a:t>
            </a:r>
          </a:p>
        </p:txBody>
      </p:sp>
      <p:sp>
        <p:nvSpPr>
          <p:cNvPr id="4" name="">
            <a:extLst xmlns:a="http://schemas.openxmlformats.org/drawingml/2006/main">
              <a:ext uri="{FF2B5EF4-FFF2-40B4-BE49-F238E27FC236}">
                <a16:creationId xmlns:a16="http://schemas.microsoft.com/office/drawing/2014/main" id="{D5B90AA1-5D09-4FFF-AAFB-390918DEA77B}"/>
              </a:ext>
            </a:extLst>
          </p:cNvPr>
          <p:cNvSpPr>
            <a:spLocks xmlns:a="http://schemas.openxmlformats.org/drawingml/2006/main" noGrp="1"/>
          </p:cNvSpPr>
          <p:nvPr/>
        </p:nvSpPr>
        <p:spPr>
          <a:xfrm xmlns:a="http://schemas.openxmlformats.org/drawingml/2006/main">
            <a:off x="666750" y="280987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Приложение 6, п. 1.4.17: производство товаров в РФ</a:t>
            </a:r>
          </a:p>
        </p:txBody>
      </p:sp>
      <p:sp>
        <p:nvSpPr>
          <p:cNvPr id="5" name="">
            <a:extLst xmlns:a="http://schemas.openxmlformats.org/drawingml/2006/main">
              <a:ext uri="{FF2B5EF4-FFF2-40B4-BE49-F238E27FC236}">
                <a16:creationId xmlns:a16="http://schemas.microsoft.com/office/drawing/2014/main" id="{5ED82D4A-FADF-4374-9B07-7F4A291EBD73}"/>
              </a:ext>
            </a:extLst>
          </p:cNvPr>
          <p:cNvSpPr>
            <a:spLocks xmlns:a="http://schemas.openxmlformats.org/drawingml/2006/main" noGrp="1"/>
          </p:cNvSpPr>
          <p:nvPr/>
        </p:nvSpPr>
        <p:spPr>
          <a:xfrm xmlns:a="http://schemas.openxmlformats.org/drawingml/2006/main">
            <a:off x="666750" y="34004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Юридически значимая дата: день подачи заявки</a:t>
            </a:r>
          </a:p>
        </p:txBody>
      </p:sp>
      <p:sp>
        <p:nvSpPr>
          <p:cNvPr id="6" name="">
            <a:extLst xmlns:a="http://schemas.openxmlformats.org/drawingml/2006/main">
              <a:ext uri="{FF2B5EF4-FFF2-40B4-BE49-F238E27FC236}">
                <a16:creationId xmlns:a16="http://schemas.microsoft.com/office/drawing/2014/main" id="{96FAFC51-F47B-41CF-A13D-1EC7335CA2DC}"/>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Что именно мы подтверждаем в заявке?</a:t>
            </a:r>
          </a:p>
        </p:txBody>
      </p:sp>
      <p:sp>
        <p:nvSpPr>
          <p:cNvPr id="7" name="">
            <a:extLst xmlns:a="http://schemas.openxmlformats.org/drawingml/2006/main">
              <a:ext uri="{FF2B5EF4-FFF2-40B4-BE49-F238E27FC236}">
                <a16:creationId xmlns:a16="http://schemas.microsoft.com/office/drawing/2014/main" id="{5AFFBD59-C5AC-4C5F-8F9F-7AD046A2A828}"/>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646-ПП, прил. 6, п. 1.4.4 и 1.4.17    •    0–3 мин    •    1/13</a:t>
            </a:r>
          </a:p>
        </p:txBody>
      </p:sp>
    </p:spTree>
    <p:extLst>
      <p:ext uri="{BB962C8B-B14F-4D97-AF65-F5344CB8AC3E}">
        <p14:creationId xmlns:p14="http://schemas.microsoft.com/office/powerpoint/2010/main" val="1431970503"/>
      </p:ext>
    </p:extLst>
  </p:cSld>
</p:sld>
</file>

<file path=ppt/slides/slide10.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8" name="">
            <a:extLst xmlns:a="http://schemas.openxmlformats.org/drawingml/2006/main">
              <a:ext uri="{FF2B5EF4-FFF2-40B4-BE49-F238E27FC236}">
                <a16:creationId xmlns:a16="http://schemas.microsoft.com/office/drawing/2014/main" id="{42D045F6-17F8-402C-AAEB-9968D9B54CE5}"/>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Что проверить кроме долей и директора</a:t>
            </a:r>
          </a:p>
        </p:txBody>
      </p:sp>
      <p:sp>
        <p:nvSpPr>
          <p:cNvPr id="2" name="">
            <a:extLst xmlns:a="http://schemas.openxmlformats.org/drawingml/2006/main">
              <a:ext uri="{FF2B5EF4-FFF2-40B4-BE49-F238E27FC236}">
                <a16:creationId xmlns:a16="http://schemas.microsoft.com/office/drawing/2014/main" id="{4CBB9551-FB38-4578-A9A3-6ED95ACE0407}"/>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Пункты 3–6 части 1 статьи 9</a:t>
            </a:r>
          </a:p>
        </p:txBody>
      </p:sp>
      <p:sp>
        <p:nvSpPr>
          <p:cNvPr id="3" name="">
            <a:extLst xmlns:a="http://schemas.openxmlformats.org/drawingml/2006/main">
              <a:ext uri="{FF2B5EF4-FFF2-40B4-BE49-F238E27FC236}">
                <a16:creationId xmlns:a16="http://schemas.microsoft.com/office/drawing/2014/main" id="{CFD94097-A624-4AF7-9D31-6CA3E1878462}"/>
              </a:ext>
            </a:extLst>
          </p:cNvPr>
          <p:cNvSpPr>
            <a:spLocks xmlns:a="http://schemas.openxmlformats.org/drawingml/2006/main" noGrp="1"/>
          </p:cNvSpPr>
          <p:nvPr/>
        </p:nvSpPr>
        <p:spPr>
          <a:xfrm xmlns:a="http://schemas.openxmlformats.org/drawingml/2006/main">
            <a:off x="666750" y="22193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 3: право давать обществу обязательные указания</a:t>
            </a:r>
          </a:p>
        </p:txBody>
      </p:sp>
      <p:sp>
        <p:nvSpPr>
          <p:cNvPr id="4" name="">
            <a:extLst xmlns:a="http://schemas.openxmlformats.org/drawingml/2006/main">
              <a:ext uri="{FF2B5EF4-FFF2-40B4-BE49-F238E27FC236}">
                <a16:creationId xmlns:a16="http://schemas.microsoft.com/office/drawing/2014/main" id="{7CB2B9A9-F195-416B-BBA0-04DF30DF88DF}"/>
              </a:ext>
            </a:extLst>
          </p:cNvPr>
          <p:cNvSpPr>
            <a:spLocks xmlns:a="http://schemas.openxmlformats.org/drawingml/2006/main" noGrp="1"/>
          </p:cNvSpPr>
          <p:nvPr/>
        </p:nvSpPr>
        <p:spPr>
          <a:xfrm xmlns:a="http://schemas.openxmlformats.org/drawingml/2006/main">
            <a:off x="666750" y="280987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 4: совпадение более половины состава органов</a:t>
            </a:r>
          </a:p>
        </p:txBody>
      </p:sp>
      <p:sp>
        <p:nvSpPr>
          <p:cNvPr id="5" name="">
            <a:extLst xmlns:a="http://schemas.openxmlformats.org/drawingml/2006/main">
              <a:ext uri="{FF2B5EF4-FFF2-40B4-BE49-F238E27FC236}">
                <a16:creationId xmlns:a16="http://schemas.microsoft.com/office/drawing/2014/main" id="{AD152F41-8C69-4DFF-AE67-3B71F55EAB41}"/>
              </a:ext>
            </a:extLst>
          </p:cNvPr>
          <p:cNvSpPr>
            <a:spLocks xmlns:a="http://schemas.openxmlformats.org/drawingml/2006/main" noGrp="1"/>
          </p:cNvSpPr>
          <p:nvPr/>
        </p:nvSpPr>
        <p:spPr>
          <a:xfrm xmlns:a="http://schemas.openxmlformats.org/drawingml/2006/main">
            <a:off x="666750" y="34004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 5–6: назначение ЕИО или большинства органа по предложению лица</a:t>
            </a:r>
          </a:p>
        </p:txBody>
      </p:sp>
      <p:sp>
        <p:nvSpPr>
          <p:cNvPr id="6" name="">
            <a:extLst xmlns:a="http://schemas.openxmlformats.org/drawingml/2006/main">
              <a:ext uri="{FF2B5EF4-FFF2-40B4-BE49-F238E27FC236}">
                <a16:creationId xmlns:a16="http://schemas.microsoft.com/office/drawing/2014/main" id="{C18A40BA-A282-4E8F-A907-96E66CFFFC16}"/>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Голосовал за кандидата = предложил кандидата?</a:t>
            </a:r>
          </a:p>
        </p:txBody>
      </p:sp>
      <p:sp>
        <p:nvSpPr>
          <p:cNvPr id="7" name="">
            <a:extLst xmlns:a="http://schemas.openxmlformats.org/drawingml/2006/main">
              <a:ext uri="{FF2B5EF4-FFF2-40B4-BE49-F238E27FC236}">
                <a16:creationId xmlns:a16="http://schemas.microsoft.com/office/drawing/2014/main" id="{AEE22076-6502-4347-9739-AA19C62F650B}"/>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36–39 мин    •    10/13</a:t>
            </a:r>
          </a:p>
        </p:txBody>
      </p:sp>
    </p:spTree>
    <p:extLst>
      <p:ext uri="{BB962C8B-B14F-4D97-AF65-F5344CB8AC3E}">
        <p14:creationId xmlns:p14="http://schemas.microsoft.com/office/powerpoint/2010/main" val="1691244085"/>
      </p:ext>
    </p:extLst>
  </p:cSld>
</p:sld>
</file>

<file path=ppt/slides/slide11.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10" name="">
            <a:extLst xmlns:a="http://schemas.openxmlformats.org/drawingml/2006/main">
              <a:ext uri="{FF2B5EF4-FFF2-40B4-BE49-F238E27FC236}">
                <a16:creationId xmlns:a16="http://schemas.microsoft.com/office/drawing/2014/main" id="{88F1E23B-B45E-4FA9-A896-D6C31BE5AE39}"/>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Проверка занимает пять шагов</a:t>
            </a:r>
          </a:p>
        </p:txBody>
      </p:sp>
      <p:sp>
        <p:nvSpPr>
          <p:cNvPr id="2" name="">
            <a:extLst xmlns:a="http://schemas.openxmlformats.org/drawingml/2006/main">
              <a:ext uri="{FF2B5EF4-FFF2-40B4-BE49-F238E27FC236}">
                <a16:creationId xmlns:a16="http://schemas.microsoft.com/office/drawing/2014/main" id="{A87F3EC6-009E-4795-B7C4-D99ABFDADBBC}"/>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Результат должен воспроизводиться по документам</a:t>
            </a:r>
          </a:p>
        </p:txBody>
      </p:sp>
      <p:sp>
        <p:nvSpPr>
          <p:cNvPr id="3" name="">
            <a:extLst xmlns:a="http://schemas.openxmlformats.org/drawingml/2006/main">
              <a:ext uri="{FF2B5EF4-FFF2-40B4-BE49-F238E27FC236}">
                <a16:creationId xmlns:a16="http://schemas.microsoft.com/office/drawing/2014/main" id="{CD0CD673-B381-48DE-9F22-B6105F9E7C8B}"/>
              </a:ext>
            </a:extLst>
          </p:cNvPr>
          <p:cNvSpPr>
            <a:spLocks xmlns:a="http://schemas.openxmlformats.org/drawingml/2006/main" noGrp="1"/>
          </p:cNvSpPr>
          <p:nvPr/>
        </p:nvSpPr>
        <p:spPr>
          <a:xfrm xmlns:a="http://schemas.openxmlformats.org/drawingml/2006/main">
            <a:off x="666750" y="22193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1. Пара лиц, условие 646-ПП и дата заявки</a:t>
            </a:r>
          </a:p>
        </p:txBody>
      </p:sp>
      <p:sp>
        <p:nvSpPr>
          <p:cNvPr id="4" name="">
            <a:extLst xmlns:a="http://schemas.openxmlformats.org/drawingml/2006/main">
              <a:ext uri="{FF2B5EF4-FFF2-40B4-BE49-F238E27FC236}">
                <a16:creationId xmlns:a16="http://schemas.microsoft.com/office/drawing/2014/main" id="{9064E38B-DDC0-4FCB-969A-9D1EAFF3C4FC}"/>
              </a:ext>
            </a:extLst>
          </p:cNvPr>
          <p:cNvSpPr>
            <a:spLocks xmlns:a="http://schemas.openxmlformats.org/drawingml/2006/main" noGrp="1"/>
          </p:cNvSpPr>
          <p:nvPr/>
        </p:nvSpPr>
        <p:spPr>
          <a:xfrm xmlns:a="http://schemas.openxmlformats.org/drawingml/2006/main">
            <a:off x="666750" y="280987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2. Прямое основание статьи 4</a:t>
            </a:r>
          </a:p>
        </p:txBody>
      </p:sp>
      <p:sp>
        <p:nvSpPr>
          <p:cNvPr id="5" name="">
            <a:extLst xmlns:a="http://schemas.openxmlformats.org/drawingml/2006/main">
              <a:ext uri="{FF2B5EF4-FFF2-40B4-BE49-F238E27FC236}">
                <a16:creationId xmlns:a16="http://schemas.microsoft.com/office/drawing/2014/main" id="{25BB45CC-C3E3-43B6-B707-04145CE0B2E8}"/>
              </a:ext>
            </a:extLst>
          </p:cNvPr>
          <p:cNvSpPr>
            <a:spLocks xmlns:a="http://schemas.openxmlformats.org/drawingml/2006/main" noGrp="1"/>
          </p:cNvSpPr>
          <p:nvPr/>
        </p:nvSpPr>
        <p:spPr>
          <a:xfrm xmlns:a="http://schemas.openxmlformats.org/drawingml/2006/main">
            <a:off x="666750" y="34004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3. Связи по статье 9 и доказательства каждого звена</a:t>
            </a:r>
          </a:p>
        </p:txBody>
      </p:sp>
      <p:sp>
        <p:nvSpPr>
          <p:cNvPr id="6" name="">
            <a:extLst xmlns:a="http://schemas.openxmlformats.org/drawingml/2006/main">
              <a:ext uri="{FF2B5EF4-FFF2-40B4-BE49-F238E27FC236}">
                <a16:creationId xmlns:a16="http://schemas.microsoft.com/office/drawing/2014/main" id="{1FF17875-3226-4A84-BD27-EE70F470AFC2}"/>
              </a:ext>
            </a:extLst>
          </p:cNvPr>
          <p:cNvSpPr>
            <a:spLocks xmlns:a="http://schemas.openxmlformats.org/drawingml/2006/main" noGrp="1"/>
          </p:cNvSpPr>
          <p:nvPr/>
        </p:nvSpPr>
        <p:spPr>
          <a:xfrm xmlns:a="http://schemas.openxmlformats.org/drawingml/2006/main">
            <a:off x="666750" y="399097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4. Вывод о связи; отдельно — деятельность по 646-ПП</a:t>
            </a:r>
          </a:p>
        </p:txBody>
      </p:sp>
      <p:sp>
        <p:nvSpPr>
          <p:cNvPr id="7" name="">
            <a:extLst xmlns:a="http://schemas.openxmlformats.org/drawingml/2006/main">
              <a:ext uri="{FF2B5EF4-FFF2-40B4-BE49-F238E27FC236}">
                <a16:creationId xmlns:a16="http://schemas.microsoft.com/office/drawing/2014/main" id="{7EB9A106-E015-422A-967F-6F5E14649BD3}"/>
              </a:ext>
            </a:extLst>
          </p:cNvPr>
          <p:cNvSpPr>
            <a:spLocks xmlns:a="http://schemas.openxmlformats.org/drawingml/2006/main" noGrp="1"/>
          </p:cNvSpPr>
          <p:nvPr/>
        </p:nvSpPr>
        <p:spPr>
          <a:xfrm xmlns:a="http://schemas.openxmlformats.org/drawingml/2006/main">
            <a:off x="666750" y="45815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5. Недостающие сведения и проверка вторым экспертом</a:t>
            </a:r>
          </a:p>
        </p:txBody>
      </p:sp>
      <p:sp>
        <p:nvSpPr>
          <p:cNvPr id="8" name="">
            <a:extLst xmlns:a="http://schemas.openxmlformats.org/drawingml/2006/main">
              <a:ext uri="{FF2B5EF4-FFF2-40B4-BE49-F238E27FC236}">
                <a16:creationId xmlns:a16="http://schemas.microsoft.com/office/drawing/2014/main" id="{C830E073-7A10-447D-B15F-AB27594E7D0D}"/>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Что важнее красивой схемы?</a:t>
            </a:r>
          </a:p>
        </p:txBody>
      </p:sp>
      <p:sp>
        <p:nvSpPr>
          <p:cNvPr id="9" name="">
            <a:extLst xmlns:a="http://schemas.openxmlformats.org/drawingml/2006/main">
              <a:ext uri="{FF2B5EF4-FFF2-40B4-BE49-F238E27FC236}">
                <a16:creationId xmlns:a16="http://schemas.microsoft.com/office/drawing/2014/main" id="{4FFFF385-29ED-4A37-BC28-8CA0818B524E}"/>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39–42 мин    •    11/13</a:t>
            </a:r>
          </a:p>
        </p:txBody>
      </p:sp>
    </p:spTree>
    <p:extLst>
      <p:ext uri="{BB962C8B-B14F-4D97-AF65-F5344CB8AC3E}">
        <p14:creationId xmlns:p14="http://schemas.microsoft.com/office/powerpoint/2010/main" val="411826279"/>
      </p:ext>
    </p:extLst>
  </p:cSld>
</p:sld>
</file>

<file path=ppt/slides/slide12.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9" name="">
            <a:extLst xmlns:a="http://schemas.openxmlformats.org/drawingml/2006/main">
              <a:ext uri="{FF2B5EF4-FFF2-40B4-BE49-F238E27FC236}">
                <a16:creationId xmlns:a16="http://schemas.microsoft.com/office/drawing/2014/main" id="{5EAD4161-D079-4BA1-B0C5-56B5EEF285EA}"/>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Заключение в одном абзаце</a:t>
            </a:r>
          </a:p>
        </p:txBody>
      </p:sp>
      <p:sp>
        <p:nvSpPr>
          <p:cNvPr id="2" name="">
            <a:extLst xmlns:a="http://schemas.openxmlformats.org/drawingml/2006/main">
              <a:ext uri="{FF2B5EF4-FFF2-40B4-BE49-F238E27FC236}">
                <a16:creationId xmlns:a16="http://schemas.microsoft.com/office/drawing/2014/main" id="{71F7977B-DAB9-4DF0-9CE4-83ADF7EDBE31}"/>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Факт + документ + норма + вывод на дату</a:t>
            </a:r>
          </a:p>
        </p:txBody>
      </p:sp>
      <p:sp>
        <p:nvSpPr>
          <p:cNvPr id="3" name="">
            <a:extLst xmlns:a="http://schemas.openxmlformats.org/drawingml/2006/main">
              <a:ext uri="{FF2B5EF4-FFF2-40B4-BE49-F238E27FC236}">
                <a16:creationId xmlns:a16="http://schemas.microsoft.com/office/drawing/2014/main" id="{3CE3501C-ABA1-4A2B-9F52-80B934EC7765}"/>
              </a:ext>
            </a:extLst>
          </p:cNvPr>
          <p:cNvSpPr>
            <a:spLocks xmlns:a="http://schemas.openxmlformats.org/drawingml/2006/main" noGrp="1"/>
          </p:cNvSpPr>
          <p:nvPr/>
        </p:nvSpPr>
        <p:spPr>
          <a:xfrm xmlns:a="http://schemas.openxmlformats.org/drawingml/2006/main">
            <a:off x="666750" y="22193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«На [дату] А и Б входят в одну группу по…»</a:t>
            </a:r>
          </a:p>
        </p:txBody>
      </p:sp>
      <p:sp>
        <p:nvSpPr>
          <p:cNvPr id="4" name="">
            <a:extLst xmlns:a="http://schemas.openxmlformats.org/drawingml/2006/main">
              <a:ext uri="{FF2B5EF4-FFF2-40B4-BE49-F238E27FC236}">
                <a16:creationId xmlns:a16="http://schemas.microsoft.com/office/drawing/2014/main" id="{1110A6F8-5B3A-4987-9D25-28FA811D990E}"/>
              </a:ext>
            </a:extLst>
          </p:cNvPr>
          <p:cNvSpPr>
            <a:spLocks xmlns:a="http://schemas.openxmlformats.org/drawingml/2006/main" noGrp="1"/>
          </p:cNvSpPr>
          <p:nvPr/>
        </p:nvSpPr>
        <p:spPr>
          <a:xfrm xmlns:a="http://schemas.openxmlformats.org/drawingml/2006/main">
            <a:off x="666750" y="280987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«Связи подтверждены [документы и реквизиты]…»</a:t>
            </a:r>
          </a:p>
        </p:txBody>
      </p:sp>
      <p:sp>
        <p:nvSpPr>
          <p:cNvPr id="5" name="">
            <a:extLst xmlns:a="http://schemas.openxmlformats.org/drawingml/2006/main">
              <a:ext uri="{FF2B5EF4-FFF2-40B4-BE49-F238E27FC236}">
                <a16:creationId xmlns:a16="http://schemas.microsoft.com/office/drawing/2014/main" id="{940403B5-A7C8-4987-B7BC-6C3D1154D8C9}"/>
              </a:ext>
            </a:extLst>
          </p:cNvPr>
          <p:cNvSpPr>
            <a:spLocks xmlns:a="http://schemas.openxmlformats.org/drawingml/2006/main" noGrp="1"/>
          </p:cNvSpPr>
          <p:nvPr/>
        </p:nvSpPr>
        <p:spPr>
          <a:xfrm xmlns:a="http://schemas.openxmlformats.org/drawingml/2006/main">
            <a:off x="666750" y="34004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«Аффилированность следует из статьи 4…»</a:t>
            </a:r>
          </a:p>
        </p:txBody>
      </p:sp>
      <p:sp>
        <p:nvSpPr>
          <p:cNvPr id="6" name="">
            <a:extLst xmlns:a="http://schemas.openxmlformats.org/drawingml/2006/main">
              <a:ext uri="{FF2B5EF4-FFF2-40B4-BE49-F238E27FC236}">
                <a16:creationId xmlns:a16="http://schemas.microsoft.com/office/drawing/2014/main" id="{1A2F04F4-CC4C-4964-A6C5-4E088A813B01}"/>
              </a:ext>
            </a:extLst>
          </p:cNvPr>
          <p:cNvSpPr>
            <a:spLocks xmlns:a="http://schemas.openxmlformats.org/drawingml/2006/main" noGrp="1"/>
          </p:cNvSpPr>
          <p:nvPr/>
        </p:nvSpPr>
        <p:spPr>
          <a:xfrm xmlns:a="http://schemas.openxmlformats.org/drawingml/2006/main">
            <a:off x="666750" y="399097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При пробеле: «По представленным данным не установлена»</a:t>
            </a:r>
          </a:p>
        </p:txBody>
      </p:sp>
      <p:sp>
        <p:nvSpPr>
          <p:cNvPr id="7" name="">
            <a:extLst xmlns:a="http://schemas.openxmlformats.org/drawingml/2006/main">
              <a:ext uri="{FF2B5EF4-FFF2-40B4-BE49-F238E27FC236}">
                <a16:creationId xmlns:a16="http://schemas.microsoft.com/office/drawing/2014/main" id="{8F237015-2C16-4ED4-904E-4B6B1DE59829}"/>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Почему это ещё не решение о предоставлении гранта?</a:t>
            </a:r>
          </a:p>
        </p:txBody>
      </p:sp>
      <p:sp>
        <p:nvSpPr>
          <p:cNvPr id="8" name="">
            <a:extLst xmlns:a="http://schemas.openxmlformats.org/drawingml/2006/main">
              <a:ext uri="{FF2B5EF4-FFF2-40B4-BE49-F238E27FC236}">
                <a16:creationId xmlns:a16="http://schemas.microsoft.com/office/drawing/2014/main" id="{8FF63F2E-D2BF-4905-80E6-CDA438E6F680}"/>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42–45 мин    •    12/13</a:t>
            </a:r>
          </a:p>
        </p:txBody>
      </p:sp>
    </p:spTree>
    <p:extLst>
      <p:ext uri="{BB962C8B-B14F-4D97-AF65-F5344CB8AC3E}">
        <p14:creationId xmlns:p14="http://schemas.microsoft.com/office/powerpoint/2010/main" val="727148973"/>
      </p:ext>
    </p:extLst>
  </p:cSld>
</p:sld>
</file>

<file path=ppt/slides/slide13.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8" name="">
            <a:extLst xmlns:a="http://schemas.openxmlformats.org/drawingml/2006/main">
              <a:ext uri="{FF2B5EF4-FFF2-40B4-BE49-F238E27FC236}">
                <a16:creationId xmlns:a16="http://schemas.microsoft.com/office/drawing/2014/main" id="{57416765-E46E-48A3-8BFE-CA947C9A6C9E}"/>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Вопросы участников</a:t>
            </a:r>
          </a:p>
        </p:txBody>
      </p:sp>
      <p:sp>
        <p:nvSpPr>
          <p:cNvPr id="2" name="">
            <a:extLst xmlns:a="http://schemas.openxmlformats.org/drawingml/2006/main">
              <a:ext uri="{FF2B5EF4-FFF2-40B4-BE49-F238E27FC236}">
                <a16:creationId xmlns:a16="http://schemas.microsoft.com/office/drawing/2014/main" id="{CEC8C267-299B-4B79-81A6-0D1546B72CAA}"/>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45:00–60:00</a:t>
            </a:r>
          </a:p>
        </p:txBody>
      </p:sp>
      <p:sp>
        <p:nvSpPr>
          <p:cNvPr id="3" name="">
            <a:extLst xmlns:a="http://schemas.openxmlformats.org/drawingml/2006/main">
              <a:ext uri="{FF2B5EF4-FFF2-40B4-BE49-F238E27FC236}">
                <a16:creationId xmlns:a16="http://schemas.microsoft.com/office/drawing/2014/main" id="{6DB62FA8-946D-49F2-8B67-B55B8818417E}"/>
              </a:ext>
            </a:extLst>
          </p:cNvPr>
          <p:cNvSpPr>
            <a:spLocks xmlns:a="http://schemas.openxmlformats.org/drawingml/2006/main" noGrp="1"/>
          </p:cNvSpPr>
          <p:nvPr/>
        </p:nvSpPr>
        <p:spPr>
          <a:xfrm xmlns:a="http://schemas.openxmlformats.org/drawingml/2006/main">
            <a:off x="666750" y="22193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Назовите пару лиц и дату заявки</a:t>
            </a:r>
          </a:p>
        </p:txBody>
      </p:sp>
      <p:sp>
        <p:nvSpPr>
          <p:cNvPr id="4" name="">
            <a:extLst xmlns:a="http://schemas.openxmlformats.org/drawingml/2006/main">
              <a:ext uri="{FF2B5EF4-FFF2-40B4-BE49-F238E27FC236}">
                <a16:creationId xmlns:a16="http://schemas.microsoft.com/office/drawing/2014/main" id="{C12CA177-0C33-4927-9DCD-C9A4C5F753AE}"/>
              </a:ext>
            </a:extLst>
          </p:cNvPr>
          <p:cNvSpPr>
            <a:spLocks xmlns:a="http://schemas.openxmlformats.org/drawingml/2006/main" noGrp="1"/>
          </p:cNvSpPr>
          <p:nvPr/>
        </p:nvSpPr>
        <p:spPr>
          <a:xfrm xmlns:a="http://schemas.openxmlformats.org/drawingml/2006/main">
            <a:off x="666750" y="280987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Опишите доли, голоса и полномочия</a:t>
            </a:r>
          </a:p>
        </p:txBody>
      </p:sp>
      <p:sp>
        <p:nvSpPr>
          <p:cNvPr id="5" name="">
            <a:extLst xmlns:a="http://schemas.openxmlformats.org/drawingml/2006/main">
              <a:ext uri="{FF2B5EF4-FFF2-40B4-BE49-F238E27FC236}">
                <a16:creationId xmlns:a16="http://schemas.microsoft.com/office/drawing/2014/main" id="{8B77A7A6-8182-462C-AA77-06A27C32E346}"/>
              </a:ext>
            </a:extLst>
          </p:cNvPr>
          <p:cNvSpPr>
            <a:spLocks xmlns:a="http://schemas.openxmlformats.org/drawingml/2006/main" noGrp="1"/>
          </p:cNvSpPr>
          <p:nvPr/>
        </p:nvSpPr>
        <p:spPr>
          <a:xfrm xmlns:a="http://schemas.openxmlformats.org/drawingml/2006/main">
            <a:off x="666750" y="34004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Покажите спорное звено и имеющиеся документы</a:t>
            </a:r>
          </a:p>
        </p:txBody>
      </p:sp>
      <p:sp>
        <p:nvSpPr>
          <p:cNvPr id="6" name="">
            <a:extLst xmlns:a="http://schemas.openxmlformats.org/drawingml/2006/main">
              <a:ext uri="{FF2B5EF4-FFF2-40B4-BE49-F238E27FC236}">
                <a16:creationId xmlns:a16="http://schemas.microsoft.com/office/drawing/2014/main" id="{C0C3D34B-B0D7-42F6-94E2-828062C52B19}"/>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Какое звено вашей схемы вызывает сомнение?</a:t>
            </a:r>
          </a:p>
        </p:txBody>
      </p:sp>
      <p:sp>
        <p:nvSpPr>
          <p:cNvPr id="7" name="">
            <a:extLst xmlns:a="http://schemas.openxmlformats.org/drawingml/2006/main">
              <a:ext uri="{FF2B5EF4-FFF2-40B4-BE49-F238E27FC236}">
                <a16:creationId xmlns:a16="http://schemas.microsoft.com/office/drawing/2014/main" id="{8DE9CD17-2FB8-4D5B-BF0D-5812A51436E6}"/>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45–60 мин    •    13/13</a:t>
            </a:r>
          </a:p>
        </p:txBody>
      </p:sp>
    </p:spTree>
    <p:extLst>
      <p:ext uri="{BB962C8B-B14F-4D97-AF65-F5344CB8AC3E}">
        <p14:creationId xmlns:p14="http://schemas.microsoft.com/office/powerpoint/2010/main" val="1325298425"/>
      </p:ext>
    </p:extLst>
  </p:cSld>
</p:sld>
</file>

<file path=ppt/slides/slide2.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8" name="">
            <a:extLst xmlns:a="http://schemas.openxmlformats.org/drawingml/2006/main">
              <a:ext uri="{FF2B5EF4-FFF2-40B4-BE49-F238E27FC236}">
                <a16:creationId xmlns:a16="http://schemas.microsoft.com/office/drawing/2014/main" id="{CFAD91B8-50AF-462D-9FBB-0CD2AE6177BD}"/>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Прямые основания аффилированности</a:t>
            </a:r>
          </a:p>
        </p:txBody>
      </p:sp>
      <p:sp>
        <p:nvSpPr>
          <p:cNvPr id="2" name="">
            <a:extLst xmlns:a="http://schemas.openxmlformats.org/drawingml/2006/main">
              <a:ext uri="{FF2B5EF4-FFF2-40B4-BE49-F238E27FC236}">
                <a16:creationId xmlns:a16="http://schemas.microsoft.com/office/drawing/2014/main" id="{52449922-9805-4773-88E8-5F12E113966F}"/>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Статья 4 Закона РСФСР № 948-1</a:t>
            </a:r>
          </a:p>
        </p:txBody>
      </p:sp>
      <p:sp>
        <p:nvSpPr>
          <p:cNvPr id="3" name="">
            <a:extLst xmlns:a="http://schemas.openxmlformats.org/drawingml/2006/main">
              <a:ext uri="{FF2B5EF4-FFF2-40B4-BE49-F238E27FC236}">
                <a16:creationId xmlns:a16="http://schemas.microsoft.com/office/drawing/2014/main" id="{ECA9E4A2-14AA-4E62-92A0-2BBC4E245D65}"/>
              </a:ext>
            </a:extLst>
          </p:cNvPr>
          <p:cNvSpPr>
            <a:spLocks xmlns:a="http://schemas.openxmlformats.org/drawingml/2006/main" noGrp="1"/>
          </p:cNvSpPr>
          <p:nvPr/>
        </p:nvSpPr>
        <p:spPr>
          <a:xfrm xmlns:a="http://schemas.openxmlformats.org/drawingml/2006/main">
            <a:off x="666750" y="22193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Лицо распоряжается более чем 20% голосов общества</a:t>
            </a:r>
          </a:p>
        </p:txBody>
      </p:sp>
      <p:sp>
        <p:nvSpPr>
          <p:cNvPr id="4" name="">
            <a:extLst xmlns:a="http://schemas.openxmlformats.org/drawingml/2006/main">
              <a:ext uri="{FF2B5EF4-FFF2-40B4-BE49-F238E27FC236}">
                <a16:creationId xmlns:a16="http://schemas.microsoft.com/office/drawing/2014/main" id="{294BCAF2-24D8-4E56-B374-63C2329F7AD6}"/>
              </a:ext>
            </a:extLst>
          </p:cNvPr>
          <p:cNvSpPr>
            <a:spLocks xmlns:a="http://schemas.openxmlformats.org/drawingml/2006/main" noGrp="1"/>
          </p:cNvSpPr>
          <p:nvPr/>
        </p:nvSpPr>
        <p:spPr>
          <a:xfrm xmlns:a="http://schemas.openxmlformats.org/drawingml/2006/main">
            <a:off x="666750" y="280987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Общество распоряжается более чем 20% голосов другого юрлица</a:t>
            </a:r>
          </a:p>
        </p:txBody>
      </p:sp>
      <p:sp>
        <p:nvSpPr>
          <p:cNvPr id="5" name="">
            <a:extLst xmlns:a="http://schemas.openxmlformats.org/drawingml/2006/main">
              <a:ext uri="{FF2B5EF4-FFF2-40B4-BE49-F238E27FC236}">
                <a16:creationId xmlns:a16="http://schemas.microsoft.com/office/drawing/2014/main" id="{EE5BC37F-B460-4726-B803-C94BB6F2F65A}"/>
              </a:ext>
            </a:extLst>
          </p:cNvPr>
          <p:cNvSpPr>
            <a:spLocks xmlns:a="http://schemas.openxmlformats.org/drawingml/2006/main" noGrp="1"/>
          </p:cNvSpPr>
          <p:nvPr/>
        </p:nvSpPr>
        <p:spPr>
          <a:xfrm xmlns:a="http://schemas.openxmlformats.org/drawingml/2006/main">
            <a:off x="666750" y="34004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Члены органов управления и единоличный исполнительный орган</a:t>
            </a:r>
          </a:p>
        </p:txBody>
      </p:sp>
      <p:sp>
        <p:nvSpPr>
          <p:cNvPr id="6" name="">
            <a:extLst xmlns:a="http://schemas.openxmlformats.org/drawingml/2006/main">
              <a:ext uri="{FF2B5EF4-FFF2-40B4-BE49-F238E27FC236}">
                <a16:creationId xmlns:a16="http://schemas.microsoft.com/office/drawing/2014/main" id="{73A17AE1-7AE9-4B68-9F58-7CA0EECC3813}"/>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Ровно 20% достаточно для этого основания?</a:t>
            </a:r>
          </a:p>
        </p:txBody>
      </p:sp>
      <p:sp>
        <p:nvSpPr>
          <p:cNvPr id="7" name="">
            <a:extLst xmlns:a="http://schemas.openxmlformats.org/drawingml/2006/main">
              <a:ext uri="{FF2B5EF4-FFF2-40B4-BE49-F238E27FC236}">
                <a16:creationId xmlns:a16="http://schemas.microsoft.com/office/drawing/2014/main" id="{D7F2A517-709D-4418-9BB0-F5312FDC507A}"/>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    3–7 мин    •    2/13</a:t>
            </a:r>
          </a:p>
        </p:txBody>
      </p:sp>
    </p:spTree>
    <p:extLst>
      <p:ext uri="{BB962C8B-B14F-4D97-AF65-F5344CB8AC3E}">
        <p14:creationId xmlns:p14="http://schemas.microsoft.com/office/powerpoint/2010/main" val="178880662"/>
      </p:ext>
    </p:extLst>
  </p:cSld>
</p:sld>
</file>

<file path=ppt/slides/slide3.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14" name="">
            <a:extLst xmlns:a="http://schemas.openxmlformats.org/drawingml/2006/main">
              <a:ext uri="{FF2B5EF4-FFF2-40B4-BE49-F238E27FC236}">
                <a16:creationId xmlns:a16="http://schemas.microsoft.com/office/drawing/2014/main" id="{DB0A20C4-E0EA-450F-A619-1C0F68C63233}"/>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Схема 1. А владеет 30% голосов Б</a:t>
            </a:r>
          </a:p>
        </p:txBody>
      </p:sp>
      <p:sp>
        <p:nvSpPr>
          <p:cNvPr id="2" name="">
            <a:extLst xmlns:a="http://schemas.openxmlformats.org/drawingml/2006/main">
              <a:ext uri="{FF2B5EF4-FFF2-40B4-BE49-F238E27FC236}">
                <a16:creationId xmlns:a16="http://schemas.microsoft.com/office/drawing/2014/main" id="{3ACE7738-80A3-4BD8-8374-356AFAA8DE1A}"/>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Аффилированность подтверждается напрямую</a:t>
            </a:r>
          </a:p>
        </p:txBody>
      </p:sp>
      <p:sp>
        <p:nvSpPr>
          <p:cNvPr id="3" name="">
            <a:extLst xmlns:a="http://schemas.openxmlformats.org/drawingml/2006/main">
              <a:ext uri="{FF2B5EF4-FFF2-40B4-BE49-F238E27FC236}">
                <a16:creationId xmlns:a16="http://schemas.microsoft.com/office/drawing/2014/main" id="{A95827AC-E88C-4379-B85D-92077494BC22}"/>
              </a:ext>
            </a:extLst>
          </p:cNvPr>
          <p:cNvSpPr>
            <a:spLocks xmlns:a="http://schemas.openxmlformats.org/drawingml/2006/main" noGrp="1"/>
          </p:cNvSpPr>
          <p:nvPr/>
        </p:nvSpPr>
        <p:spPr>
          <a:xfrm xmlns:a="http://schemas.openxmlformats.org/drawingml/2006/main">
            <a:off x="4095750" y="3562350"/>
            <a:ext cx="4000500" cy="190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C9DC40BB-7D5E-438E-B98A-78EC69DC94D5}"/>
              </a:ext>
            </a:extLst>
          </p:cNvPr>
          <p:cNvSpPr>
            <a:spLocks xmlns:a="http://schemas.openxmlformats.org/drawingml/2006/main" noGrp="1"/>
          </p:cNvSpPr>
          <p:nvPr/>
        </p:nvSpPr>
        <p:spPr>
          <a:xfrm xmlns:a="http://schemas.openxmlformats.org/drawingml/2006/main">
            <a:off x="1238250" y="3143250"/>
            <a:ext cx="2857500" cy="85725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5" name="">
            <a:extLst xmlns:a="http://schemas.openxmlformats.org/drawingml/2006/main">
              <a:ext uri="{FF2B5EF4-FFF2-40B4-BE49-F238E27FC236}">
                <a16:creationId xmlns:a16="http://schemas.microsoft.com/office/drawing/2014/main" id="{661866A7-A726-4E0F-9EF6-BCADE5941EB3}"/>
              </a:ext>
            </a:extLst>
          </p:cNvPr>
          <p:cNvSpPr>
            <a:spLocks xmlns:a="http://schemas.openxmlformats.org/drawingml/2006/main" noGrp="1"/>
          </p:cNvSpPr>
          <p:nvPr/>
        </p:nvSpPr>
        <p:spPr>
          <a:xfrm xmlns:a="http://schemas.openxmlformats.org/drawingml/2006/main">
            <a:off x="1352550" y="3228975"/>
            <a:ext cx="2628900" cy="742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«А»</a:t>
            </a:r>
          </a:p>
        </p:txBody>
      </p:sp>
      <p:sp>
        <p:nvSpPr>
          <p:cNvPr id="6" name="">
            <a:extLst xmlns:a="http://schemas.openxmlformats.org/drawingml/2006/main">
              <a:ext uri="{FF2B5EF4-FFF2-40B4-BE49-F238E27FC236}">
                <a16:creationId xmlns:a16="http://schemas.microsoft.com/office/drawing/2014/main" id="{D24392D9-3D9C-4698-B652-CAC21C19F614}"/>
              </a:ext>
            </a:extLst>
          </p:cNvPr>
          <p:cNvSpPr>
            <a:spLocks xmlns:a="http://schemas.openxmlformats.org/drawingml/2006/main" noGrp="1"/>
          </p:cNvSpPr>
          <p:nvPr/>
        </p:nvSpPr>
        <p:spPr>
          <a:xfrm xmlns:a="http://schemas.openxmlformats.org/drawingml/2006/main">
            <a:off x="8096250" y="3143250"/>
            <a:ext cx="2857500" cy="85725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7" name="">
            <a:extLst xmlns:a="http://schemas.openxmlformats.org/drawingml/2006/main">
              <a:ext uri="{FF2B5EF4-FFF2-40B4-BE49-F238E27FC236}">
                <a16:creationId xmlns:a16="http://schemas.microsoft.com/office/drawing/2014/main" id="{6156D18D-AC2B-46E5-9E48-E97DFDF04A95}"/>
              </a:ext>
            </a:extLst>
          </p:cNvPr>
          <p:cNvSpPr>
            <a:spLocks xmlns:a="http://schemas.openxmlformats.org/drawingml/2006/main" noGrp="1"/>
          </p:cNvSpPr>
          <p:nvPr/>
        </p:nvSpPr>
        <p:spPr>
          <a:xfrm xmlns:a="http://schemas.openxmlformats.org/drawingml/2006/main">
            <a:off x="8210550" y="3228975"/>
            <a:ext cx="2628900" cy="742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«Б»</a:t>
            </a:r>
          </a:p>
        </p:txBody>
      </p:sp>
      <p:sp>
        <p:nvSpPr>
          <p:cNvPr id="8" name="">
            <a:extLst xmlns:a="http://schemas.openxmlformats.org/drawingml/2006/main">
              <a:ext uri="{FF2B5EF4-FFF2-40B4-BE49-F238E27FC236}">
                <a16:creationId xmlns:a16="http://schemas.microsoft.com/office/drawing/2014/main" id="{DF5D3E97-BA4C-4B8C-8D16-8AA7789DCBE2}"/>
              </a:ext>
            </a:extLst>
          </p:cNvPr>
          <p:cNvSpPr>
            <a:spLocks xmlns:a="http://schemas.openxmlformats.org/drawingml/2006/main" noGrp="1"/>
          </p:cNvSpPr>
          <p:nvPr/>
        </p:nvSpPr>
        <p:spPr>
          <a:xfrm xmlns:a="http://schemas.openxmlformats.org/drawingml/2006/main">
            <a:off x="4429125" y="2762250"/>
            <a:ext cx="3333750" cy="6191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9" name="">
            <a:extLst xmlns:a="http://schemas.openxmlformats.org/drawingml/2006/main">
              <a:ext uri="{FF2B5EF4-FFF2-40B4-BE49-F238E27FC236}">
                <a16:creationId xmlns:a16="http://schemas.microsoft.com/office/drawing/2014/main" id="{36442E29-8A80-4B23-A0B5-F0B1D41A1191}"/>
              </a:ext>
            </a:extLst>
          </p:cNvPr>
          <p:cNvSpPr>
            <a:spLocks xmlns:a="http://schemas.openxmlformats.org/drawingml/2006/main" noGrp="1"/>
          </p:cNvSpPr>
          <p:nvPr/>
        </p:nvSpPr>
        <p:spPr>
          <a:xfrm xmlns:a="http://schemas.openxmlformats.org/drawingml/2006/main">
            <a:off x="4543425" y="2847975"/>
            <a:ext cx="310515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30% голосов</a:t>
            </a:r>
          </a:p>
        </p:txBody>
      </p:sp>
      <p:sp>
        <p:nvSpPr>
          <p:cNvPr id="10" name="">
            <a:extLst xmlns:a="http://schemas.openxmlformats.org/drawingml/2006/main">
              <a:ext uri="{FF2B5EF4-FFF2-40B4-BE49-F238E27FC236}">
                <a16:creationId xmlns:a16="http://schemas.microsoft.com/office/drawing/2014/main" id="{169626A9-7F6F-4182-983F-FE5B9A933462}"/>
              </a:ext>
            </a:extLst>
          </p:cNvPr>
          <p:cNvSpPr>
            <a:spLocks xmlns:a="http://schemas.openxmlformats.org/drawingml/2006/main" noGrp="1"/>
          </p:cNvSpPr>
          <p:nvPr/>
        </p:nvSpPr>
        <p:spPr>
          <a:xfrm xmlns:a="http://schemas.openxmlformats.org/drawingml/2006/main">
            <a:off x="3905250" y="4095750"/>
            <a:ext cx="4286250" cy="6191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1" name="">
            <a:extLst xmlns:a="http://schemas.openxmlformats.org/drawingml/2006/main">
              <a:ext uri="{FF2B5EF4-FFF2-40B4-BE49-F238E27FC236}">
                <a16:creationId xmlns:a16="http://schemas.microsoft.com/office/drawing/2014/main" id="{59C9E8E8-403C-4C61-82FC-0CC54AE621C7}"/>
              </a:ext>
            </a:extLst>
          </p:cNvPr>
          <p:cNvSpPr>
            <a:spLocks xmlns:a="http://schemas.openxmlformats.org/drawingml/2006/main" noGrp="1"/>
          </p:cNvSpPr>
          <p:nvPr/>
        </p:nvSpPr>
        <p:spPr>
          <a:xfrm xmlns:a="http://schemas.openxmlformats.org/drawingml/2006/main">
            <a:off x="4019550" y="4181475"/>
            <a:ext cx="405765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Прямое основание ст. 4</a:t>
            </a:r>
          </a:p>
        </p:txBody>
      </p:sp>
      <p:sp>
        <p:nvSpPr>
          <p:cNvPr id="12" name="">
            <a:extLst xmlns:a="http://schemas.openxmlformats.org/drawingml/2006/main">
              <a:ext uri="{FF2B5EF4-FFF2-40B4-BE49-F238E27FC236}">
                <a16:creationId xmlns:a16="http://schemas.microsoft.com/office/drawing/2014/main" id="{D468B6A6-F228-47E4-BD10-0A81FA2B4347}"/>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Нужно ли для этой пары доказывать группу?</a:t>
            </a:r>
          </a:p>
        </p:txBody>
      </p:sp>
      <p:sp>
        <p:nvSpPr>
          <p:cNvPr id="13" name="">
            <a:extLst xmlns:a="http://schemas.openxmlformats.org/drawingml/2006/main">
              <a:ext uri="{FF2B5EF4-FFF2-40B4-BE49-F238E27FC236}">
                <a16:creationId xmlns:a16="http://schemas.microsoft.com/office/drawing/2014/main" id="{9001B30B-EC3E-480D-81FA-ADA7063EB3FE}"/>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    7–11 мин    •    3/13</a:t>
            </a:r>
          </a:p>
        </p:txBody>
      </p:sp>
    </p:spTree>
    <p:extLst>
      <p:ext uri="{BB962C8B-B14F-4D97-AF65-F5344CB8AC3E}">
        <p14:creationId xmlns:p14="http://schemas.microsoft.com/office/powerpoint/2010/main" val="629497844"/>
      </p:ext>
    </p:extLst>
  </p:cSld>
</p:sld>
</file>

<file path=ppt/slides/slide4.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8" name="">
            <a:extLst xmlns:a="http://schemas.openxmlformats.org/drawingml/2006/main">
              <a:ext uri="{FF2B5EF4-FFF2-40B4-BE49-F238E27FC236}">
                <a16:creationId xmlns:a16="http://schemas.microsoft.com/office/drawing/2014/main" id="{6D621FEA-DF9D-4E36-8001-770068983B3E}"/>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Группа лиц: как читать статью 9</a:t>
            </a:r>
          </a:p>
        </p:txBody>
      </p:sp>
      <p:sp>
        <p:nvSpPr>
          <p:cNvPr id="2" name="">
            <a:extLst xmlns:a="http://schemas.openxmlformats.org/drawingml/2006/main">
              <a:ext uri="{FF2B5EF4-FFF2-40B4-BE49-F238E27FC236}">
                <a16:creationId xmlns:a16="http://schemas.microsoft.com/office/drawing/2014/main" id="{E287DE10-4A24-4681-9CFB-02EAF3C8DDB3}"/>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Часть 1 статьи 9 Закона № 135-ФЗ</a:t>
            </a:r>
          </a:p>
        </p:txBody>
      </p:sp>
      <p:sp>
        <p:nvSpPr>
          <p:cNvPr id="3" name="">
            <a:extLst xmlns:a="http://schemas.openxmlformats.org/drawingml/2006/main">
              <a:ext uri="{FF2B5EF4-FFF2-40B4-BE49-F238E27FC236}">
                <a16:creationId xmlns:a16="http://schemas.microsoft.com/office/drawing/2014/main" id="{653E7CB5-2899-471D-908F-E01AAFE15EFE}"/>
              </a:ext>
            </a:extLst>
          </p:cNvPr>
          <p:cNvSpPr>
            <a:spLocks xmlns:a="http://schemas.openxmlformats.org/drawingml/2006/main" noGrp="1"/>
          </p:cNvSpPr>
          <p:nvPr/>
        </p:nvSpPr>
        <p:spPr>
          <a:xfrm xmlns:a="http://schemas.openxmlformats.org/drawingml/2006/main">
            <a:off x="666750" y="22193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Пункты 1–7: основания конкретных связей</a:t>
            </a:r>
          </a:p>
        </p:txBody>
      </p:sp>
      <p:sp>
        <p:nvSpPr>
          <p:cNvPr id="4" name="">
            <a:extLst xmlns:a="http://schemas.openxmlformats.org/drawingml/2006/main">
              <a:ext uri="{FF2B5EF4-FFF2-40B4-BE49-F238E27FC236}">
                <a16:creationId xmlns:a16="http://schemas.microsoft.com/office/drawing/2014/main" id="{ACCA2DEA-497C-451A-85D9-460006CB83C2}"/>
              </a:ext>
            </a:extLst>
          </p:cNvPr>
          <p:cNvSpPr>
            <a:spLocks xmlns:a="http://schemas.openxmlformats.org/drawingml/2006/main" noGrp="1"/>
          </p:cNvSpPr>
          <p:nvPr/>
        </p:nvSpPr>
        <p:spPr>
          <a:xfrm xmlns:a="http://schemas.openxmlformats.org/drawingml/2006/main">
            <a:off x="666750" y="280987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Пункт 8: объединение связей по пунктам 1–7</a:t>
            </a:r>
          </a:p>
        </p:txBody>
      </p:sp>
      <p:sp>
        <p:nvSpPr>
          <p:cNvPr id="5" name="">
            <a:extLst xmlns:a="http://schemas.openxmlformats.org/drawingml/2006/main">
              <a:ext uri="{FF2B5EF4-FFF2-40B4-BE49-F238E27FC236}">
                <a16:creationId xmlns:a16="http://schemas.microsoft.com/office/drawing/2014/main" id="{1434293E-683C-4577-A56A-B837C6527948}"/>
              </a:ext>
            </a:extLst>
          </p:cNvPr>
          <p:cNvSpPr>
            <a:spLocks xmlns:a="http://schemas.openxmlformats.org/drawingml/2006/main" noGrp="1"/>
          </p:cNvSpPr>
          <p:nvPr/>
        </p:nvSpPr>
        <p:spPr>
          <a:xfrm xmlns:a="http://schemas.openxmlformats.org/drawingml/2006/main">
            <a:off x="666750" y="3400425"/>
            <a:ext cx="10858500" cy="5619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025" b="0">
                <a:solidFill>
                  <a:srgbClr val="182C3C"/>
                </a:solidFill>
                <a:latin typeface="DejaVu Sans"/>
                <a:ea typeface="DejaVu Sans"/>
                <a:cs typeface="DejaVu Sans"/>
              </a:defRPr>
            </a:pPr>
            <a:r>
              <a:rPr sz="2025" b="0">
                <a:solidFill>
                  <a:srgbClr val="182C3C"/>
                </a:solidFill>
                <a:latin typeface="DejaVu Sans"/>
                <a:ea typeface="DejaVu Sans"/>
                <a:cs typeface="DejaVu Sans"/>
              </a:rPr>
              <a:t>Пункт 9: более 50% голосов у уже установленной группы</a:t>
            </a:r>
          </a:p>
        </p:txBody>
      </p:sp>
      <p:sp>
        <p:nvSpPr>
          <p:cNvPr id="6" name="">
            <a:extLst xmlns:a="http://schemas.openxmlformats.org/drawingml/2006/main">
              <a:ext uri="{FF2B5EF4-FFF2-40B4-BE49-F238E27FC236}">
                <a16:creationId xmlns:a16="http://schemas.microsoft.com/office/drawing/2014/main" id="{1231172E-42B8-483E-9AA2-15DE4DCFCEEB}"/>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Что записать возле каждой связи на схеме?</a:t>
            </a:r>
          </a:p>
        </p:txBody>
      </p:sp>
      <p:sp>
        <p:nvSpPr>
          <p:cNvPr id="7" name="">
            <a:extLst xmlns:a="http://schemas.openxmlformats.org/drawingml/2006/main">
              <a:ext uri="{FF2B5EF4-FFF2-40B4-BE49-F238E27FC236}">
                <a16:creationId xmlns:a16="http://schemas.microsoft.com/office/drawing/2014/main" id="{5477BF32-8572-4C5A-AFF3-13C77DB19042}"/>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11–15 мин    •    4/13</a:t>
            </a:r>
          </a:p>
        </p:txBody>
      </p:sp>
    </p:spTree>
    <p:extLst>
      <p:ext uri="{BB962C8B-B14F-4D97-AF65-F5344CB8AC3E}">
        <p14:creationId xmlns:p14="http://schemas.microsoft.com/office/powerpoint/2010/main" val="292622716"/>
      </p:ext>
    </p:extLst>
  </p:cSld>
</p:sld>
</file>

<file path=ppt/slides/slide5.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19" name="">
            <a:extLst xmlns:a="http://schemas.openxmlformats.org/drawingml/2006/main">
              <a:ext uri="{FF2B5EF4-FFF2-40B4-BE49-F238E27FC236}">
                <a16:creationId xmlns:a16="http://schemas.microsoft.com/office/drawing/2014/main" id="{A98D75D5-A270-4C1C-9CF6-F07BC6DB4927}"/>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Схема 2. Общий участник: 60% и 70%</a:t>
            </a:r>
          </a:p>
        </p:txBody>
      </p:sp>
      <p:sp>
        <p:nvSpPr>
          <p:cNvPr id="2" name="">
            <a:extLst xmlns:a="http://schemas.openxmlformats.org/drawingml/2006/main">
              <a:ext uri="{FF2B5EF4-FFF2-40B4-BE49-F238E27FC236}">
                <a16:creationId xmlns:a16="http://schemas.microsoft.com/office/drawing/2014/main" id="{8CCF9493-974E-4E41-BFA4-72FB0B916D8B}"/>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Оба общества входят в одну группу</a:t>
            </a:r>
          </a:p>
        </p:txBody>
      </p:sp>
      <p:sp>
        <p:nvSpPr>
          <p:cNvPr id="3" name="">
            <a:extLst xmlns:a="http://schemas.openxmlformats.org/drawingml/2006/main">
              <a:ext uri="{FF2B5EF4-FFF2-40B4-BE49-F238E27FC236}">
                <a16:creationId xmlns:a16="http://schemas.microsoft.com/office/drawing/2014/main" id="{0C1DDB9E-8CA2-4190-AC02-27F1CAF53484}"/>
              </a:ext>
            </a:extLst>
          </p:cNvPr>
          <p:cNvSpPr>
            <a:spLocks xmlns:a="http://schemas.openxmlformats.org/drawingml/2006/main" noGrp="1"/>
          </p:cNvSpPr>
          <p:nvPr/>
        </p:nvSpPr>
        <p:spPr>
          <a:xfrm xmlns:a="http://schemas.openxmlformats.org/drawingml/2006/main">
            <a:off x="6086475" y="2762250"/>
            <a:ext cx="19050" cy="4762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F3E98C01-65D6-4529-AD1E-BCB733905D82}"/>
              </a:ext>
            </a:extLst>
          </p:cNvPr>
          <p:cNvSpPr>
            <a:spLocks xmlns:a="http://schemas.openxmlformats.org/drawingml/2006/main" noGrp="1"/>
          </p:cNvSpPr>
          <p:nvPr/>
        </p:nvSpPr>
        <p:spPr>
          <a:xfrm xmlns:a="http://schemas.openxmlformats.org/drawingml/2006/main">
            <a:off x="2990850" y="3238500"/>
            <a:ext cx="6210300" cy="190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F679378E-6A14-4F3D-B53B-C511521D8ACD}"/>
              </a:ext>
            </a:extLst>
          </p:cNvPr>
          <p:cNvSpPr>
            <a:spLocks xmlns:a="http://schemas.openxmlformats.org/drawingml/2006/main" noGrp="1"/>
          </p:cNvSpPr>
          <p:nvPr/>
        </p:nvSpPr>
        <p:spPr>
          <a:xfrm xmlns:a="http://schemas.openxmlformats.org/drawingml/2006/main">
            <a:off x="2990850" y="3238500"/>
            <a:ext cx="19050" cy="11430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B7C9F6C1-87D2-47CC-AB70-EF3597172EEC}"/>
              </a:ext>
            </a:extLst>
          </p:cNvPr>
          <p:cNvSpPr>
            <a:spLocks xmlns:a="http://schemas.openxmlformats.org/drawingml/2006/main" noGrp="1"/>
          </p:cNvSpPr>
          <p:nvPr/>
        </p:nvSpPr>
        <p:spPr>
          <a:xfrm xmlns:a="http://schemas.openxmlformats.org/drawingml/2006/main">
            <a:off x="9182100" y="3238500"/>
            <a:ext cx="19050" cy="11430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550BE2A1-627D-4FBF-809B-BA0C5F9D7CC2}"/>
              </a:ext>
            </a:extLst>
          </p:cNvPr>
          <p:cNvSpPr>
            <a:spLocks xmlns:a="http://schemas.openxmlformats.org/drawingml/2006/main" noGrp="1"/>
          </p:cNvSpPr>
          <p:nvPr/>
        </p:nvSpPr>
        <p:spPr>
          <a:xfrm xmlns:a="http://schemas.openxmlformats.org/drawingml/2006/main">
            <a:off x="4667250" y="2143125"/>
            <a:ext cx="2857500" cy="619125"/>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8" name="">
            <a:extLst xmlns:a="http://schemas.openxmlformats.org/drawingml/2006/main">
              <a:ext uri="{FF2B5EF4-FFF2-40B4-BE49-F238E27FC236}">
                <a16:creationId xmlns:a16="http://schemas.microsoft.com/office/drawing/2014/main" id="{45154ABC-D872-4137-8217-38AE94BDD403}"/>
              </a:ext>
            </a:extLst>
          </p:cNvPr>
          <p:cNvSpPr>
            <a:spLocks xmlns:a="http://schemas.openxmlformats.org/drawingml/2006/main" noGrp="1"/>
          </p:cNvSpPr>
          <p:nvPr/>
        </p:nvSpPr>
        <p:spPr>
          <a:xfrm xmlns:a="http://schemas.openxmlformats.org/drawingml/2006/main">
            <a:off x="4781550" y="2228850"/>
            <a:ext cx="26289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Иванов</a:t>
            </a:r>
          </a:p>
        </p:txBody>
      </p:sp>
      <p:sp>
        <p:nvSpPr>
          <p:cNvPr id="9" name="">
            <a:extLst xmlns:a="http://schemas.openxmlformats.org/drawingml/2006/main">
              <a:ext uri="{FF2B5EF4-FFF2-40B4-BE49-F238E27FC236}">
                <a16:creationId xmlns:a16="http://schemas.microsoft.com/office/drawing/2014/main" id="{5CD2AB0E-4FB7-47AC-8FB1-2C5D59F1182A}"/>
              </a:ext>
            </a:extLst>
          </p:cNvPr>
          <p:cNvSpPr>
            <a:spLocks xmlns:a="http://schemas.openxmlformats.org/drawingml/2006/main" noGrp="1"/>
          </p:cNvSpPr>
          <p:nvPr/>
        </p:nvSpPr>
        <p:spPr>
          <a:xfrm xmlns:a="http://schemas.openxmlformats.org/drawingml/2006/main">
            <a:off x="1238250" y="4381500"/>
            <a:ext cx="3524250" cy="76200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0" name="">
            <a:extLst xmlns:a="http://schemas.openxmlformats.org/drawingml/2006/main">
              <a:ext uri="{FF2B5EF4-FFF2-40B4-BE49-F238E27FC236}">
                <a16:creationId xmlns:a16="http://schemas.microsoft.com/office/drawing/2014/main" id="{6F00CE56-12A3-433B-96A8-CF5BC70D1996}"/>
              </a:ext>
            </a:extLst>
          </p:cNvPr>
          <p:cNvSpPr>
            <a:spLocks xmlns:a="http://schemas.openxmlformats.org/drawingml/2006/main" noGrp="1"/>
          </p:cNvSpPr>
          <p:nvPr/>
        </p:nvSpPr>
        <p:spPr>
          <a:xfrm xmlns:a="http://schemas.openxmlformats.org/drawingml/2006/main">
            <a:off x="1352550" y="4467225"/>
            <a:ext cx="329565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«А»</a:t>
            </a:r>
          </a:p>
        </p:txBody>
      </p:sp>
      <p:sp>
        <p:nvSpPr>
          <p:cNvPr id="11" name="">
            <a:extLst xmlns:a="http://schemas.openxmlformats.org/drawingml/2006/main">
              <a:ext uri="{FF2B5EF4-FFF2-40B4-BE49-F238E27FC236}">
                <a16:creationId xmlns:a16="http://schemas.microsoft.com/office/drawing/2014/main" id="{5908BB12-B0E1-4964-B805-B3413A738652}"/>
              </a:ext>
            </a:extLst>
          </p:cNvPr>
          <p:cNvSpPr>
            <a:spLocks xmlns:a="http://schemas.openxmlformats.org/drawingml/2006/main" noGrp="1"/>
          </p:cNvSpPr>
          <p:nvPr/>
        </p:nvSpPr>
        <p:spPr>
          <a:xfrm xmlns:a="http://schemas.openxmlformats.org/drawingml/2006/main">
            <a:off x="7429500" y="4381500"/>
            <a:ext cx="3524250" cy="76200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2" name="">
            <a:extLst xmlns:a="http://schemas.openxmlformats.org/drawingml/2006/main">
              <a:ext uri="{FF2B5EF4-FFF2-40B4-BE49-F238E27FC236}">
                <a16:creationId xmlns:a16="http://schemas.microsoft.com/office/drawing/2014/main" id="{8F48A51D-0BBB-4D98-85AF-0C76685F47A2}"/>
              </a:ext>
            </a:extLst>
          </p:cNvPr>
          <p:cNvSpPr>
            <a:spLocks xmlns:a="http://schemas.openxmlformats.org/drawingml/2006/main" noGrp="1"/>
          </p:cNvSpPr>
          <p:nvPr/>
        </p:nvSpPr>
        <p:spPr>
          <a:xfrm xmlns:a="http://schemas.openxmlformats.org/drawingml/2006/main">
            <a:off x="7543800" y="4467225"/>
            <a:ext cx="329565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«Б»</a:t>
            </a:r>
          </a:p>
        </p:txBody>
      </p:sp>
      <p:sp>
        <p:nvSpPr>
          <p:cNvPr id="13" name="">
            <a:extLst xmlns:a="http://schemas.openxmlformats.org/drawingml/2006/main">
              <a:ext uri="{FF2B5EF4-FFF2-40B4-BE49-F238E27FC236}">
                <a16:creationId xmlns:a16="http://schemas.microsoft.com/office/drawing/2014/main" id="{49844561-B8DB-42BC-95B7-08AF1118B253}"/>
              </a:ext>
            </a:extLst>
          </p:cNvPr>
          <p:cNvSpPr>
            <a:spLocks xmlns:a="http://schemas.openxmlformats.org/drawingml/2006/main" noGrp="1"/>
          </p:cNvSpPr>
          <p:nvPr/>
        </p:nvSpPr>
        <p:spPr>
          <a:xfrm xmlns:a="http://schemas.openxmlformats.org/drawingml/2006/main">
            <a:off x="1095375" y="3448050"/>
            <a:ext cx="3810000" cy="8096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003CD4A5-D106-483E-9D1E-4C6A66C30AFA}"/>
              </a:ext>
            </a:extLst>
          </p:cNvPr>
          <p:cNvSpPr>
            <a:spLocks xmlns:a="http://schemas.openxmlformats.org/drawingml/2006/main" noGrp="1"/>
          </p:cNvSpPr>
          <p:nvPr/>
        </p:nvSpPr>
        <p:spPr>
          <a:xfrm xmlns:a="http://schemas.openxmlformats.org/drawingml/2006/main">
            <a:off x="1209675" y="3533775"/>
            <a:ext cx="3581400" cy="6953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60% • п. 1</a:t>
            </a:r>
          </a:p>
        </p:txBody>
      </p:sp>
      <p:sp>
        <p:nvSpPr>
          <p:cNvPr id="15" name="">
            <a:extLst xmlns:a="http://schemas.openxmlformats.org/drawingml/2006/main">
              <a:ext uri="{FF2B5EF4-FFF2-40B4-BE49-F238E27FC236}">
                <a16:creationId xmlns:a16="http://schemas.microsoft.com/office/drawing/2014/main" id="{8F7E33E7-7397-4968-8396-655452539559}"/>
              </a:ext>
            </a:extLst>
          </p:cNvPr>
          <p:cNvSpPr>
            <a:spLocks xmlns:a="http://schemas.openxmlformats.org/drawingml/2006/main" noGrp="1"/>
          </p:cNvSpPr>
          <p:nvPr/>
        </p:nvSpPr>
        <p:spPr>
          <a:xfrm xmlns:a="http://schemas.openxmlformats.org/drawingml/2006/main">
            <a:off x="7334250" y="3448050"/>
            <a:ext cx="3810000" cy="8096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6" name="">
            <a:extLst xmlns:a="http://schemas.openxmlformats.org/drawingml/2006/main">
              <a:ext uri="{FF2B5EF4-FFF2-40B4-BE49-F238E27FC236}">
                <a16:creationId xmlns:a16="http://schemas.microsoft.com/office/drawing/2014/main" id="{2C6B3D9C-C0E4-4115-AB2F-AF93DE58E603}"/>
              </a:ext>
            </a:extLst>
          </p:cNvPr>
          <p:cNvSpPr>
            <a:spLocks xmlns:a="http://schemas.openxmlformats.org/drawingml/2006/main" noGrp="1"/>
          </p:cNvSpPr>
          <p:nvPr/>
        </p:nvSpPr>
        <p:spPr>
          <a:xfrm xmlns:a="http://schemas.openxmlformats.org/drawingml/2006/main">
            <a:off x="7448550" y="3533775"/>
            <a:ext cx="3581400" cy="6953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70% • п. 1</a:t>
            </a:r>
          </a:p>
        </p:txBody>
      </p:sp>
      <p:sp>
        <p:nvSpPr>
          <p:cNvPr id="17" name="">
            <a:extLst xmlns:a="http://schemas.openxmlformats.org/drawingml/2006/main">
              <a:ext uri="{FF2B5EF4-FFF2-40B4-BE49-F238E27FC236}">
                <a16:creationId xmlns:a16="http://schemas.microsoft.com/office/drawing/2014/main" id="{4DB44F00-AC8C-491E-9FEE-39C40D3E4285}"/>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Какие пункты связывают два общества?</a:t>
            </a:r>
          </a:p>
        </p:txBody>
      </p:sp>
      <p:sp>
        <p:nvSpPr>
          <p:cNvPr id="18" name="">
            <a:extLst xmlns:a="http://schemas.openxmlformats.org/drawingml/2006/main">
              <a:ext uri="{FF2B5EF4-FFF2-40B4-BE49-F238E27FC236}">
                <a16:creationId xmlns:a16="http://schemas.microsoft.com/office/drawing/2014/main" id="{08EFC881-B526-4872-8248-0182838AB9EA}"/>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15–19 мин    •    5/13</a:t>
            </a:r>
          </a:p>
        </p:txBody>
      </p:sp>
    </p:spTree>
    <p:extLst>
      <p:ext uri="{BB962C8B-B14F-4D97-AF65-F5344CB8AC3E}">
        <p14:creationId xmlns:p14="http://schemas.microsoft.com/office/powerpoint/2010/main" val="1941217421"/>
      </p:ext>
    </p:extLst>
  </p:cSld>
</p:sld>
</file>

<file path=ppt/slides/slide6.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19" name="">
            <a:extLst xmlns:a="http://schemas.openxmlformats.org/drawingml/2006/main">
              <a:ext uri="{FF2B5EF4-FFF2-40B4-BE49-F238E27FC236}">
                <a16:creationId xmlns:a16="http://schemas.microsoft.com/office/drawing/2014/main" id="{1D6741C3-1B5D-4E58-A98C-25C61DF41651}"/>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Схема 3. Общий директор</a:t>
            </a:r>
          </a:p>
        </p:txBody>
      </p:sp>
      <p:sp>
        <p:nvSpPr>
          <p:cNvPr id="2" name="">
            <a:extLst xmlns:a="http://schemas.openxmlformats.org/drawingml/2006/main">
              <a:ext uri="{FF2B5EF4-FFF2-40B4-BE49-F238E27FC236}">
                <a16:creationId xmlns:a16="http://schemas.microsoft.com/office/drawing/2014/main" id="{59A375BB-AB6C-48FE-8627-041C94F43788}"/>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Доли участия для этого основания не нужны</a:t>
            </a:r>
          </a:p>
        </p:txBody>
      </p:sp>
      <p:sp>
        <p:nvSpPr>
          <p:cNvPr id="3" name="">
            <a:extLst xmlns:a="http://schemas.openxmlformats.org/drawingml/2006/main">
              <a:ext uri="{FF2B5EF4-FFF2-40B4-BE49-F238E27FC236}">
                <a16:creationId xmlns:a16="http://schemas.microsoft.com/office/drawing/2014/main" id="{C43BD31B-9051-4D41-837A-168FA2BB04C8}"/>
              </a:ext>
            </a:extLst>
          </p:cNvPr>
          <p:cNvSpPr>
            <a:spLocks xmlns:a="http://schemas.openxmlformats.org/drawingml/2006/main" noGrp="1"/>
          </p:cNvSpPr>
          <p:nvPr/>
        </p:nvSpPr>
        <p:spPr>
          <a:xfrm xmlns:a="http://schemas.openxmlformats.org/drawingml/2006/main">
            <a:off x="6086475" y="2762250"/>
            <a:ext cx="19050" cy="4762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77E54F88-C7CF-416C-B281-DDFAE13CD004}"/>
              </a:ext>
            </a:extLst>
          </p:cNvPr>
          <p:cNvSpPr>
            <a:spLocks xmlns:a="http://schemas.openxmlformats.org/drawingml/2006/main" noGrp="1"/>
          </p:cNvSpPr>
          <p:nvPr/>
        </p:nvSpPr>
        <p:spPr>
          <a:xfrm xmlns:a="http://schemas.openxmlformats.org/drawingml/2006/main">
            <a:off x="2990850" y="3238500"/>
            <a:ext cx="6210300" cy="190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5961B367-2E6D-4BCC-9904-72ED8F45A2F6}"/>
              </a:ext>
            </a:extLst>
          </p:cNvPr>
          <p:cNvSpPr>
            <a:spLocks xmlns:a="http://schemas.openxmlformats.org/drawingml/2006/main" noGrp="1"/>
          </p:cNvSpPr>
          <p:nvPr/>
        </p:nvSpPr>
        <p:spPr>
          <a:xfrm xmlns:a="http://schemas.openxmlformats.org/drawingml/2006/main">
            <a:off x="2990850" y="3238500"/>
            <a:ext cx="19050" cy="11430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AAAD1858-64B7-4BA0-8E9B-610066DD7040}"/>
              </a:ext>
            </a:extLst>
          </p:cNvPr>
          <p:cNvSpPr>
            <a:spLocks xmlns:a="http://schemas.openxmlformats.org/drawingml/2006/main" noGrp="1"/>
          </p:cNvSpPr>
          <p:nvPr/>
        </p:nvSpPr>
        <p:spPr>
          <a:xfrm xmlns:a="http://schemas.openxmlformats.org/drawingml/2006/main">
            <a:off x="9182100" y="3238500"/>
            <a:ext cx="19050" cy="11430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F06AA10A-7EB3-4D9B-84BE-6281213F1ED0}"/>
              </a:ext>
            </a:extLst>
          </p:cNvPr>
          <p:cNvSpPr>
            <a:spLocks xmlns:a="http://schemas.openxmlformats.org/drawingml/2006/main" noGrp="1"/>
          </p:cNvSpPr>
          <p:nvPr/>
        </p:nvSpPr>
        <p:spPr>
          <a:xfrm xmlns:a="http://schemas.openxmlformats.org/drawingml/2006/main">
            <a:off x="4667250" y="2143125"/>
            <a:ext cx="2857500" cy="619125"/>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8" name="">
            <a:extLst xmlns:a="http://schemas.openxmlformats.org/drawingml/2006/main">
              <a:ext uri="{FF2B5EF4-FFF2-40B4-BE49-F238E27FC236}">
                <a16:creationId xmlns:a16="http://schemas.microsoft.com/office/drawing/2014/main" id="{C5BEEBC9-AEB2-486D-9545-E99F6FDBDF53}"/>
              </a:ext>
            </a:extLst>
          </p:cNvPr>
          <p:cNvSpPr>
            <a:spLocks xmlns:a="http://schemas.openxmlformats.org/drawingml/2006/main" noGrp="1"/>
          </p:cNvSpPr>
          <p:nvPr/>
        </p:nvSpPr>
        <p:spPr>
          <a:xfrm xmlns:a="http://schemas.openxmlformats.org/drawingml/2006/main">
            <a:off x="4781550" y="2228850"/>
            <a:ext cx="26289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Петров</a:t>
            </a:r>
          </a:p>
        </p:txBody>
      </p:sp>
      <p:sp>
        <p:nvSpPr>
          <p:cNvPr id="9" name="">
            <a:extLst xmlns:a="http://schemas.openxmlformats.org/drawingml/2006/main">
              <a:ext uri="{FF2B5EF4-FFF2-40B4-BE49-F238E27FC236}">
                <a16:creationId xmlns:a16="http://schemas.microsoft.com/office/drawing/2014/main" id="{FA832402-89D7-473A-AC3D-ABB9B252ACDC}"/>
              </a:ext>
            </a:extLst>
          </p:cNvPr>
          <p:cNvSpPr>
            <a:spLocks xmlns:a="http://schemas.openxmlformats.org/drawingml/2006/main" noGrp="1"/>
          </p:cNvSpPr>
          <p:nvPr/>
        </p:nvSpPr>
        <p:spPr>
          <a:xfrm xmlns:a="http://schemas.openxmlformats.org/drawingml/2006/main">
            <a:off x="1238250" y="4381500"/>
            <a:ext cx="3524250" cy="76200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0" name="">
            <a:extLst xmlns:a="http://schemas.openxmlformats.org/drawingml/2006/main">
              <a:ext uri="{FF2B5EF4-FFF2-40B4-BE49-F238E27FC236}">
                <a16:creationId xmlns:a16="http://schemas.microsoft.com/office/drawing/2014/main" id="{D0F58911-AFD6-4B62-A9F5-C868C8DF2820}"/>
              </a:ext>
            </a:extLst>
          </p:cNvPr>
          <p:cNvSpPr>
            <a:spLocks xmlns:a="http://schemas.openxmlformats.org/drawingml/2006/main" noGrp="1"/>
          </p:cNvSpPr>
          <p:nvPr/>
        </p:nvSpPr>
        <p:spPr>
          <a:xfrm xmlns:a="http://schemas.openxmlformats.org/drawingml/2006/main">
            <a:off x="1352550" y="4467225"/>
            <a:ext cx="329565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«А»</a:t>
            </a:r>
          </a:p>
        </p:txBody>
      </p:sp>
      <p:sp>
        <p:nvSpPr>
          <p:cNvPr id="11" name="">
            <a:extLst xmlns:a="http://schemas.openxmlformats.org/drawingml/2006/main">
              <a:ext uri="{FF2B5EF4-FFF2-40B4-BE49-F238E27FC236}">
                <a16:creationId xmlns:a16="http://schemas.microsoft.com/office/drawing/2014/main" id="{5301482D-0CE4-43A2-92D7-891B9109E2D5}"/>
              </a:ext>
            </a:extLst>
          </p:cNvPr>
          <p:cNvSpPr>
            <a:spLocks xmlns:a="http://schemas.openxmlformats.org/drawingml/2006/main" noGrp="1"/>
          </p:cNvSpPr>
          <p:nvPr/>
        </p:nvSpPr>
        <p:spPr>
          <a:xfrm xmlns:a="http://schemas.openxmlformats.org/drawingml/2006/main">
            <a:off x="7429500" y="4381500"/>
            <a:ext cx="3524250" cy="76200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2" name="">
            <a:extLst xmlns:a="http://schemas.openxmlformats.org/drawingml/2006/main">
              <a:ext uri="{FF2B5EF4-FFF2-40B4-BE49-F238E27FC236}">
                <a16:creationId xmlns:a16="http://schemas.microsoft.com/office/drawing/2014/main" id="{14C32760-4BD8-4E84-A5CC-F7E50F2FB0A4}"/>
              </a:ext>
            </a:extLst>
          </p:cNvPr>
          <p:cNvSpPr>
            <a:spLocks xmlns:a="http://schemas.openxmlformats.org/drawingml/2006/main" noGrp="1"/>
          </p:cNvSpPr>
          <p:nvPr/>
        </p:nvSpPr>
        <p:spPr>
          <a:xfrm xmlns:a="http://schemas.openxmlformats.org/drawingml/2006/main">
            <a:off x="7543800" y="4467225"/>
            <a:ext cx="329565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«Б»</a:t>
            </a:r>
          </a:p>
        </p:txBody>
      </p:sp>
      <p:sp>
        <p:nvSpPr>
          <p:cNvPr id="13" name="">
            <a:extLst xmlns:a="http://schemas.openxmlformats.org/drawingml/2006/main">
              <a:ext uri="{FF2B5EF4-FFF2-40B4-BE49-F238E27FC236}">
                <a16:creationId xmlns:a16="http://schemas.microsoft.com/office/drawing/2014/main" id="{2E6B9134-A17F-47FE-AF4A-609D85452280}"/>
              </a:ext>
            </a:extLst>
          </p:cNvPr>
          <p:cNvSpPr>
            <a:spLocks xmlns:a="http://schemas.openxmlformats.org/drawingml/2006/main" noGrp="1"/>
          </p:cNvSpPr>
          <p:nvPr/>
        </p:nvSpPr>
        <p:spPr>
          <a:xfrm xmlns:a="http://schemas.openxmlformats.org/drawingml/2006/main">
            <a:off x="1095375" y="3448050"/>
            <a:ext cx="3810000" cy="8096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5833689A-7FD1-408A-97C2-C36D52F84B34}"/>
              </a:ext>
            </a:extLst>
          </p:cNvPr>
          <p:cNvSpPr>
            <a:spLocks xmlns:a="http://schemas.openxmlformats.org/drawingml/2006/main" noGrp="1"/>
          </p:cNvSpPr>
          <p:nvPr/>
        </p:nvSpPr>
        <p:spPr>
          <a:xfrm xmlns:a="http://schemas.openxmlformats.org/drawingml/2006/main">
            <a:off x="1209675" y="3533775"/>
            <a:ext cx="3581400" cy="6953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ЕИО • п. 2</a:t>
            </a:r>
          </a:p>
        </p:txBody>
      </p:sp>
      <p:sp>
        <p:nvSpPr>
          <p:cNvPr id="15" name="">
            <a:extLst xmlns:a="http://schemas.openxmlformats.org/drawingml/2006/main">
              <a:ext uri="{FF2B5EF4-FFF2-40B4-BE49-F238E27FC236}">
                <a16:creationId xmlns:a16="http://schemas.microsoft.com/office/drawing/2014/main" id="{6C5320B8-EE8D-4D50-9224-8AE9A1752083}"/>
              </a:ext>
            </a:extLst>
          </p:cNvPr>
          <p:cNvSpPr>
            <a:spLocks xmlns:a="http://schemas.openxmlformats.org/drawingml/2006/main" noGrp="1"/>
          </p:cNvSpPr>
          <p:nvPr/>
        </p:nvSpPr>
        <p:spPr>
          <a:xfrm xmlns:a="http://schemas.openxmlformats.org/drawingml/2006/main">
            <a:off x="7334250" y="3448050"/>
            <a:ext cx="3810000" cy="8096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6" name="">
            <a:extLst xmlns:a="http://schemas.openxmlformats.org/drawingml/2006/main">
              <a:ext uri="{FF2B5EF4-FFF2-40B4-BE49-F238E27FC236}">
                <a16:creationId xmlns:a16="http://schemas.microsoft.com/office/drawing/2014/main" id="{DF35A2A9-87AC-4963-B4DF-E33458FD1959}"/>
              </a:ext>
            </a:extLst>
          </p:cNvPr>
          <p:cNvSpPr>
            <a:spLocks xmlns:a="http://schemas.openxmlformats.org/drawingml/2006/main" noGrp="1"/>
          </p:cNvSpPr>
          <p:nvPr/>
        </p:nvSpPr>
        <p:spPr>
          <a:xfrm xmlns:a="http://schemas.openxmlformats.org/drawingml/2006/main">
            <a:off x="7448550" y="3533775"/>
            <a:ext cx="3581400" cy="6953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ЕИО • п. 2</a:t>
            </a:r>
          </a:p>
        </p:txBody>
      </p:sp>
      <p:sp>
        <p:nvSpPr>
          <p:cNvPr id="17" name="">
            <a:extLst xmlns:a="http://schemas.openxmlformats.org/drawingml/2006/main">
              <a:ext uri="{FF2B5EF4-FFF2-40B4-BE49-F238E27FC236}">
                <a16:creationId xmlns:a16="http://schemas.microsoft.com/office/drawing/2014/main" id="{179B2B23-DF0F-40A4-9409-AC7CAD9194E9}"/>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А если директор не имеет долей?</a:t>
            </a:r>
          </a:p>
        </p:txBody>
      </p:sp>
      <p:sp>
        <p:nvSpPr>
          <p:cNvPr id="18" name="">
            <a:extLst xmlns:a="http://schemas.openxmlformats.org/drawingml/2006/main">
              <a:ext uri="{FF2B5EF4-FFF2-40B4-BE49-F238E27FC236}">
                <a16:creationId xmlns:a16="http://schemas.microsoft.com/office/drawing/2014/main" id="{0809E46A-24F9-4E59-B45D-1535BF1EDB48}"/>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19–22 мин    •    6/13</a:t>
            </a:r>
          </a:p>
        </p:txBody>
      </p:sp>
    </p:spTree>
    <p:extLst>
      <p:ext uri="{BB962C8B-B14F-4D97-AF65-F5344CB8AC3E}">
        <p14:creationId xmlns:p14="http://schemas.microsoft.com/office/powerpoint/2010/main" val="1378179681"/>
      </p:ext>
    </p:extLst>
  </p:cSld>
</p:sld>
</file>

<file path=ppt/slides/slide7.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24" name="">
            <a:extLst xmlns:a="http://schemas.openxmlformats.org/drawingml/2006/main">
              <a:ext uri="{FF2B5EF4-FFF2-40B4-BE49-F238E27FC236}">
                <a16:creationId xmlns:a16="http://schemas.microsoft.com/office/drawing/2014/main" id="{A6D06A59-54D8-490B-AC4B-F81F1A9CFD4E}"/>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Схема 4. Семейная связь</a:t>
            </a:r>
          </a:p>
        </p:txBody>
      </p:sp>
      <p:sp>
        <p:nvSpPr>
          <p:cNvPr id="2" name="">
            <a:extLst xmlns:a="http://schemas.openxmlformats.org/drawingml/2006/main">
              <a:ext uri="{FF2B5EF4-FFF2-40B4-BE49-F238E27FC236}">
                <a16:creationId xmlns:a16="http://schemas.microsoft.com/office/drawing/2014/main" id="{CD4E014D-3E98-4C63-BC91-74E6F9B92D3B}"/>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Мать и дочь контролируют разные общества</a:t>
            </a:r>
          </a:p>
        </p:txBody>
      </p:sp>
      <p:sp>
        <p:nvSpPr>
          <p:cNvPr id="3" name="">
            <a:extLst xmlns:a="http://schemas.openxmlformats.org/drawingml/2006/main">
              <a:ext uri="{FF2B5EF4-FFF2-40B4-BE49-F238E27FC236}">
                <a16:creationId xmlns:a16="http://schemas.microsoft.com/office/drawing/2014/main" id="{28EC7F17-1C18-4EC5-9C75-D505395A6081}"/>
              </a:ext>
            </a:extLst>
          </p:cNvPr>
          <p:cNvSpPr>
            <a:spLocks xmlns:a="http://schemas.openxmlformats.org/drawingml/2006/main" noGrp="1"/>
          </p:cNvSpPr>
          <p:nvPr/>
        </p:nvSpPr>
        <p:spPr>
          <a:xfrm xmlns:a="http://schemas.openxmlformats.org/drawingml/2006/main">
            <a:off x="4143375" y="2657475"/>
            <a:ext cx="3905250" cy="190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423FC861-7911-4E60-909B-558DC70EF226}"/>
              </a:ext>
            </a:extLst>
          </p:cNvPr>
          <p:cNvSpPr>
            <a:spLocks xmlns:a="http://schemas.openxmlformats.org/drawingml/2006/main" noGrp="1"/>
          </p:cNvSpPr>
          <p:nvPr/>
        </p:nvSpPr>
        <p:spPr>
          <a:xfrm xmlns:a="http://schemas.openxmlformats.org/drawingml/2006/main">
            <a:off x="2609850" y="3000375"/>
            <a:ext cx="19050" cy="13335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65AD0F30-4887-4708-818D-CFEED9C33CCC}"/>
              </a:ext>
            </a:extLst>
          </p:cNvPr>
          <p:cNvSpPr>
            <a:spLocks xmlns:a="http://schemas.openxmlformats.org/drawingml/2006/main" noGrp="1"/>
          </p:cNvSpPr>
          <p:nvPr/>
        </p:nvSpPr>
        <p:spPr>
          <a:xfrm xmlns:a="http://schemas.openxmlformats.org/drawingml/2006/main">
            <a:off x="9563100" y="3000375"/>
            <a:ext cx="19050" cy="13335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0AFCDA38-06D1-411F-AEE7-78F290A3054C}"/>
              </a:ext>
            </a:extLst>
          </p:cNvPr>
          <p:cNvSpPr>
            <a:spLocks xmlns:a="http://schemas.openxmlformats.org/drawingml/2006/main" noGrp="1"/>
          </p:cNvSpPr>
          <p:nvPr/>
        </p:nvSpPr>
        <p:spPr>
          <a:xfrm xmlns:a="http://schemas.openxmlformats.org/drawingml/2006/main">
            <a:off x="1095375" y="2333625"/>
            <a:ext cx="3048000" cy="66675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7" name="">
            <a:extLst xmlns:a="http://schemas.openxmlformats.org/drawingml/2006/main">
              <a:ext uri="{FF2B5EF4-FFF2-40B4-BE49-F238E27FC236}">
                <a16:creationId xmlns:a16="http://schemas.microsoft.com/office/drawing/2014/main" id="{42987A38-A0D2-46CD-B9DA-C8A2BE8C7F77}"/>
              </a:ext>
            </a:extLst>
          </p:cNvPr>
          <p:cNvSpPr>
            <a:spLocks xmlns:a="http://schemas.openxmlformats.org/drawingml/2006/main" noGrp="1"/>
          </p:cNvSpPr>
          <p:nvPr/>
        </p:nvSpPr>
        <p:spPr>
          <a:xfrm xmlns:a="http://schemas.openxmlformats.org/drawingml/2006/main">
            <a:off x="1209675" y="2419350"/>
            <a:ext cx="28194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Мать</a:t>
            </a:r>
          </a:p>
        </p:txBody>
      </p:sp>
      <p:sp>
        <p:nvSpPr>
          <p:cNvPr id="8" name="">
            <a:extLst xmlns:a="http://schemas.openxmlformats.org/drawingml/2006/main">
              <a:ext uri="{FF2B5EF4-FFF2-40B4-BE49-F238E27FC236}">
                <a16:creationId xmlns:a16="http://schemas.microsoft.com/office/drawing/2014/main" id="{A3E37154-F817-49F2-91F6-037F1AC3411F}"/>
              </a:ext>
            </a:extLst>
          </p:cNvPr>
          <p:cNvSpPr>
            <a:spLocks xmlns:a="http://schemas.openxmlformats.org/drawingml/2006/main" noGrp="1"/>
          </p:cNvSpPr>
          <p:nvPr/>
        </p:nvSpPr>
        <p:spPr>
          <a:xfrm xmlns:a="http://schemas.openxmlformats.org/drawingml/2006/main">
            <a:off x="8048625" y="2333625"/>
            <a:ext cx="3048000" cy="66675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9" name="">
            <a:extLst xmlns:a="http://schemas.openxmlformats.org/drawingml/2006/main">
              <a:ext uri="{FF2B5EF4-FFF2-40B4-BE49-F238E27FC236}">
                <a16:creationId xmlns:a16="http://schemas.microsoft.com/office/drawing/2014/main" id="{05AD217C-895B-48F7-A76F-730827A51594}"/>
              </a:ext>
            </a:extLst>
          </p:cNvPr>
          <p:cNvSpPr>
            <a:spLocks xmlns:a="http://schemas.openxmlformats.org/drawingml/2006/main" noGrp="1"/>
          </p:cNvSpPr>
          <p:nvPr/>
        </p:nvSpPr>
        <p:spPr>
          <a:xfrm xmlns:a="http://schemas.openxmlformats.org/drawingml/2006/main">
            <a:off x="8162925" y="2419350"/>
            <a:ext cx="28194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Дочь</a:t>
            </a:r>
          </a:p>
        </p:txBody>
      </p:sp>
      <p:sp>
        <p:nvSpPr>
          <p:cNvPr id="10" name="">
            <a:extLst xmlns:a="http://schemas.openxmlformats.org/drawingml/2006/main">
              <a:ext uri="{FF2B5EF4-FFF2-40B4-BE49-F238E27FC236}">
                <a16:creationId xmlns:a16="http://schemas.microsoft.com/office/drawing/2014/main" id="{83E732B9-E588-4D23-8A38-B7C76DEBF4A0}"/>
              </a:ext>
            </a:extLst>
          </p:cNvPr>
          <p:cNvSpPr>
            <a:spLocks xmlns:a="http://schemas.openxmlformats.org/drawingml/2006/main" noGrp="1"/>
          </p:cNvSpPr>
          <p:nvPr/>
        </p:nvSpPr>
        <p:spPr>
          <a:xfrm xmlns:a="http://schemas.openxmlformats.org/drawingml/2006/main">
            <a:off x="1095375" y="4333875"/>
            <a:ext cx="3048000" cy="66675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1" name="">
            <a:extLst xmlns:a="http://schemas.openxmlformats.org/drawingml/2006/main">
              <a:ext uri="{FF2B5EF4-FFF2-40B4-BE49-F238E27FC236}">
                <a16:creationId xmlns:a16="http://schemas.microsoft.com/office/drawing/2014/main" id="{1B43F6DF-CB3E-4DC3-86E7-0E94D51EAEDE}"/>
              </a:ext>
            </a:extLst>
          </p:cNvPr>
          <p:cNvSpPr>
            <a:spLocks xmlns:a="http://schemas.openxmlformats.org/drawingml/2006/main" noGrp="1"/>
          </p:cNvSpPr>
          <p:nvPr/>
        </p:nvSpPr>
        <p:spPr>
          <a:xfrm xmlns:a="http://schemas.openxmlformats.org/drawingml/2006/main">
            <a:off x="1209675" y="4419600"/>
            <a:ext cx="28194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«А»</a:t>
            </a:r>
          </a:p>
        </p:txBody>
      </p:sp>
      <p:sp>
        <p:nvSpPr>
          <p:cNvPr id="12" name="">
            <a:extLst xmlns:a="http://schemas.openxmlformats.org/drawingml/2006/main">
              <a:ext uri="{FF2B5EF4-FFF2-40B4-BE49-F238E27FC236}">
                <a16:creationId xmlns:a16="http://schemas.microsoft.com/office/drawing/2014/main" id="{B06F9E4D-18F7-424B-88D5-2AFCCFFBAD88}"/>
              </a:ext>
            </a:extLst>
          </p:cNvPr>
          <p:cNvSpPr>
            <a:spLocks xmlns:a="http://schemas.openxmlformats.org/drawingml/2006/main" noGrp="1"/>
          </p:cNvSpPr>
          <p:nvPr/>
        </p:nvSpPr>
        <p:spPr>
          <a:xfrm xmlns:a="http://schemas.openxmlformats.org/drawingml/2006/main">
            <a:off x="8048625" y="4333875"/>
            <a:ext cx="3048000" cy="66675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3" name="">
            <a:extLst xmlns:a="http://schemas.openxmlformats.org/drawingml/2006/main">
              <a:ext uri="{FF2B5EF4-FFF2-40B4-BE49-F238E27FC236}">
                <a16:creationId xmlns:a16="http://schemas.microsoft.com/office/drawing/2014/main" id="{E6E0911B-B7C6-47B7-B78D-3177575F4E6D}"/>
              </a:ext>
            </a:extLst>
          </p:cNvPr>
          <p:cNvSpPr>
            <a:spLocks xmlns:a="http://schemas.openxmlformats.org/drawingml/2006/main" noGrp="1"/>
          </p:cNvSpPr>
          <p:nvPr/>
        </p:nvSpPr>
        <p:spPr>
          <a:xfrm xmlns:a="http://schemas.openxmlformats.org/drawingml/2006/main">
            <a:off x="8162925" y="4419600"/>
            <a:ext cx="28194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«Б»</a:t>
            </a:r>
          </a:p>
        </p:txBody>
      </p:sp>
      <p:sp>
        <p:nvSpPr>
          <p:cNvPr id="14" name="">
            <a:extLst xmlns:a="http://schemas.openxmlformats.org/drawingml/2006/main">
              <a:ext uri="{FF2B5EF4-FFF2-40B4-BE49-F238E27FC236}">
                <a16:creationId xmlns:a16="http://schemas.microsoft.com/office/drawing/2014/main" id="{4D9A63D1-49D9-42C0-A37D-3F3363E2C046}"/>
              </a:ext>
            </a:extLst>
          </p:cNvPr>
          <p:cNvSpPr>
            <a:spLocks xmlns:a="http://schemas.openxmlformats.org/drawingml/2006/main" noGrp="1"/>
          </p:cNvSpPr>
          <p:nvPr/>
        </p:nvSpPr>
        <p:spPr>
          <a:xfrm xmlns:a="http://schemas.openxmlformats.org/drawingml/2006/main">
            <a:off x="4429125" y="2114550"/>
            <a:ext cx="3333750" cy="476250"/>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5" name="">
            <a:extLst xmlns:a="http://schemas.openxmlformats.org/drawingml/2006/main">
              <a:ext uri="{FF2B5EF4-FFF2-40B4-BE49-F238E27FC236}">
                <a16:creationId xmlns:a16="http://schemas.microsoft.com/office/drawing/2014/main" id="{78210E83-195A-4A33-B3B3-13C86B042CFB}"/>
              </a:ext>
            </a:extLst>
          </p:cNvPr>
          <p:cNvSpPr>
            <a:spLocks xmlns:a="http://schemas.openxmlformats.org/drawingml/2006/main" noGrp="1"/>
          </p:cNvSpPr>
          <p:nvPr/>
        </p:nvSpPr>
        <p:spPr>
          <a:xfrm xmlns:a="http://schemas.openxmlformats.org/drawingml/2006/main">
            <a:off x="4543425" y="2200275"/>
            <a:ext cx="310515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Родство • п. 7</a:t>
            </a:r>
          </a:p>
        </p:txBody>
      </p:sp>
      <p:sp>
        <p:nvSpPr>
          <p:cNvPr id="16" name="">
            <a:extLst xmlns:a="http://schemas.openxmlformats.org/drawingml/2006/main">
              <a:ext uri="{FF2B5EF4-FFF2-40B4-BE49-F238E27FC236}">
                <a16:creationId xmlns:a16="http://schemas.microsoft.com/office/drawing/2014/main" id="{8071BFEF-838D-461E-B9B6-7B7BC939CFD6}"/>
              </a:ext>
            </a:extLst>
          </p:cNvPr>
          <p:cNvSpPr>
            <a:spLocks xmlns:a="http://schemas.openxmlformats.org/drawingml/2006/main" noGrp="1"/>
          </p:cNvSpPr>
          <p:nvPr/>
        </p:nvSpPr>
        <p:spPr>
          <a:xfrm xmlns:a="http://schemas.openxmlformats.org/drawingml/2006/main">
            <a:off x="1047750" y="3238500"/>
            <a:ext cx="3143250" cy="666750"/>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7" name="">
            <a:extLst xmlns:a="http://schemas.openxmlformats.org/drawingml/2006/main">
              <a:ext uri="{FF2B5EF4-FFF2-40B4-BE49-F238E27FC236}">
                <a16:creationId xmlns:a16="http://schemas.microsoft.com/office/drawing/2014/main" id="{FACF9A2E-2273-4CFE-B1F2-94239C511776}"/>
              </a:ext>
            </a:extLst>
          </p:cNvPr>
          <p:cNvSpPr>
            <a:spLocks xmlns:a="http://schemas.openxmlformats.org/drawingml/2006/main" noGrp="1"/>
          </p:cNvSpPr>
          <p:nvPr/>
        </p:nvSpPr>
        <p:spPr>
          <a:xfrm xmlns:a="http://schemas.openxmlformats.org/drawingml/2006/main">
            <a:off x="1162050" y="3324225"/>
            <a:ext cx="29146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60% • п. 1</a:t>
            </a:r>
          </a:p>
        </p:txBody>
      </p:sp>
      <p:sp>
        <p:nvSpPr>
          <p:cNvPr id="18" name="">
            <a:extLst xmlns:a="http://schemas.openxmlformats.org/drawingml/2006/main">
              <a:ext uri="{FF2B5EF4-FFF2-40B4-BE49-F238E27FC236}">
                <a16:creationId xmlns:a16="http://schemas.microsoft.com/office/drawing/2014/main" id="{50C7BEC9-2025-43E6-838A-6FFBFC05A15E}"/>
              </a:ext>
            </a:extLst>
          </p:cNvPr>
          <p:cNvSpPr>
            <a:spLocks xmlns:a="http://schemas.openxmlformats.org/drawingml/2006/main" noGrp="1"/>
          </p:cNvSpPr>
          <p:nvPr/>
        </p:nvSpPr>
        <p:spPr>
          <a:xfrm xmlns:a="http://schemas.openxmlformats.org/drawingml/2006/main">
            <a:off x="8001000" y="3238500"/>
            <a:ext cx="3143250" cy="666750"/>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9" name="">
            <a:extLst xmlns:a="http://schemas.openxmlformats.org/drawingml/2006/main">
              <a:ext uri="{FF2B5EF4-FFF2-40B4-BE49-F238E27FC236}">
                <a16:creationId xmlns:a16="http://schemas.microsoft.com/office/drawing/2014/main" id="{8A47DCAB-0DE5-4F7A-BEC5-3A6B7ED594ED}"/>
              </a:ext>
            </a:extLst>
          </p:cNvPr>
          <p:cNvSpPr>
            <a:spLocks xmlns:a="http://schemas.openxmlformats.org/drawingml/2006/main" noGrp="1"/>
          </p:cNvSpPr>
          <p:nvPr/>
        </p:nvSpPr>
        <p:spPr>
          <a:xfrm xmlns:a="http://schemas.openxmlformats.org/drawingml/2006/main">
            <a:off x="8115300" y="3324225"/>
            <a:ext cx="29146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70% • п. 1</a:t>
            </a:r>
          </a:p>
        </p:txBody>
      </p:sp>
      <p:sp>
        <p:nvSpPr>
          <p:cNvPr id="20" name="">
            <a:extLst xmlns:a="http://schemas.openxmlformats.org/drawingml/2006/main">
              <a:ext uri="{FF2B5EF4-FFF2-40B4-BE49-F238E27FC236}">
                <a16:creationId xmlns:a16="http://schemas.microsoft.com/office/drawing/2014/main" id="{D7807DAE-CDFD-4E4E-B326-BE2B3C880896}"/>
              </a:ext>
            </a:extLst>
          </p:cNvPr>
          <p:cNvSpPr>
            <a:spLocks xmlns:a="http://schemas.openxmlformats.org/drawingml/2006/main" noGrp="1"/>
          </p:cNvSpPr>
          <p:nvPr/>
        </p:nvSpPr>
        <p:spPr>
          <a:xfrm xmlns:a="http://schemas.openxmlformats.org/drawingml/2006/main">
            <a:off x="4572000" y="3905250"/>
            <a:ext cx="3048000" cy="71437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21" name="">
            <a:extLst xmlns:a="http://schemas.openxmlformats.org/drawingml/2006/main">
              <a:ext uri="{FF2B5EF4-FFF2-40B4-BE49-F238E27FC236}">
                <a16:creationId xmlns:a16="http://schemas.microsoft.com/office/drawing/2014/main" id="{61105987-CA39-4061-A379-713092042C7A}"/>
              </a:ext>
            </a:extLst>
          </p:cNvPr>
          <p:cNvSpPr>
            <a:spLocks xmlns:a="http://schemas.openxmlformats.org/drawingml/2006/main" noGrp="1"/>
          </p:cNvSpPr>
          <p:nvPr/>
        </p:nvSpPr>
        <p:spPr>
          <a:xfrm xmlns:a="http://schemas.openxmlformats.org/drawingml/2006/main">
            <a:off x="4686300" y="3990975"/>
            <a:ext cx="2819400" cy="600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Объединение</a:t>
            </a:r>
          </a:p>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по п. 8</a:t>
            </a:r>
          </a:p>
        </p:txBody>
      </p:sp>
      <p:sp>
        <p:nvSpPr>
          <p:cNvPr id="22" name="">
            <a:extLst xmlns:a="http://schemas.openxmlformats.org/drawingml/2006/main">
              <a:ext uri="{FF2B5EF4-FFF2-40B4-BE49-F238E27FC236}">
                <a16:creationId xmlns:a16="http://schemas.microsoft.com/office/drawing/2014/main" id="{BADA9BD3-CF35-43CC-B34D-3FF07B4A72DC}"/>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Достаточно ли одинаковой фамилии?</a:t>
            </a:r>
          </a:p>
        </p:txBody>
      </p:sp>
      <p:sp>
        <p:nvSpPr>
          <p:cNvPr id="23" name="">
            <a:extLst xmlns:a="http://schemas.openxmlformats.org/drawingml/2006/main">
              <a:ext uri="{FF2B5EF4-FFF2-40B4-BE49-F238E27FC236}">
                <a16:creationId xmlns:a16="http://schemas.microsoft.com/office/drawing/2014/main" id="{71EC951A-6BC9-48B5-8BAB-6D87C4E54993}"/>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22–26 мин    •    7/13</a:t>
            </a:r>
          </a:p>
        </p:txBody>
      </p:sp>
    </p:spTree>
    <p:extLst>
      <p:ext uri="{BB962C8B-B14F-4D97-AF65-F5344CB8AC3E}">
        <p14:creationId xmlns:p14="http://schemas.microsoft.com/office/powerpoint/2010/main" val="858391333"/>
      </p:ext>
    </p:extLst>
  </p:cSld>
</p:sld>
</file>

<file path=ppt/slides/slide8.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24" name="">
            <a:extLst xmlns:a="http://schemas.openxmlformats.org/drawingml/2006/main">
              <a:ext uri="{FF2B5EF4-FFF2-40B4-BE49-F238E27FC236}">
                <a16:creationId xmlns:a16="http://schemas.microsoft.com/office/drawing/2014/main" id="{8E8F34C2-06BF-42AE-8206-3AB4B8CF7E4B}"/>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Схема 5. Голоса участников группы</a:t>
            </a:r>
          </a:p>
        </p:txBody>
      </p:sp>
      <p:sp>
        <p:nvSpPr>
          <p:cNvPr id="2" name="">
            <a:extLst xmlns:a="http://schemas.openxmlformats.org/drawingml/2006/main">
              <a:ext uri="{FF2B5EF4-FFF2-40B4-BE49-F238E27FC236}">
                <a16:creationId xmlns:a16="http://schemas.microsoft.com/office/drawing/2014/main" id="{FCFCAE29-FC37-4A8A-83B8-57052508AC9D}"/>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Братья совместно имеют 60% голосов</a:t>
            </a:r>
          </a:p>
        </p:txBody>
      </p:sp>
      <p:sp>
        <p:nvSpPr>
          <p:cNvPr id="3" name="">
            <a:extLst xmlns:a="http://schemas.openxmlformats.org/drawingml/2006/main">
              <a:ext uri="{FF2B5EF4-FFF2-40B4-BE49-F238E27FC236}">
                <a16:creationId xmlns:a16="http://schemas.microsoft.com/office/drawing/2014/main" id="{4F2E4564-7459-40F8-9193-BA67400D27D7}"/>
              </a:ext>
            </a:extLst>
          </p:cNvPr>
          <p:cNvSpPr>
            <a:spLocks xmlns:a="http://schemas.openxmlformats.org/drawingml/2006/main" noGrp="1"/>
          </p:cNvSpPr>
          <p:nvPr/>
        </p:nvSpPr>
        <p:spPr>
          <a:xfrm xmlns:a="http://schemas.openxmlformats.org/drawingml/2006/main">
            <a:off x="4143375" y="2524125"/>
            <a:ext cx="3905250" cy="190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D1C922ED-CBD0-40C0-BF02-FEB9160DA9AB}"/>
              </a:ext>
            </a:extLst>
          </p:cNvPr>
          <p:cNvSpPr>
            <a:spLocks xmlns:a="http://schemas.openxmlformats.org/drawingml/2006/main" noGrp="1"/>
          </p:cNvSpPr>
          <p:nvPr/>
        </p:nvSpPr>
        <p:spPr>
          <a:xfrm xmlns:a="http://schemas.openxmlformats.org/drawingml/2006/main">
            <a:off x="2609850" y="2857500"/>
            <a:ext cx="19050" cy="11430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0AAD4953-2034-4EF7-AC1D-4B04C3A8F58E}"/>
              </a:ext>
            </a:extLst>
          </p:cNvPr>
          <p:cNvSpPr>
            <a:spLocks xmlns:a="http://schemas.openxmlformats.org/drawingml/2006/main" noGrp="1"/>
          </p:cNvSpPr>
          <p:nvPr/>
        </p:nvSpPr>
        <p:spPr>
          <a:xfrm xmlns:a="http://schemas.openxmlformats.org/drawingml/2006/main">
            <a:off x="9563100" y="2857500"/>
            <a:ext cx="19050" cy="11430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14AFB3AB-7327-4071-9EE5-AC31BA46F67D}"/>
              </a:ext>
            </a:extLst>
          </p:cNvPr>
          <p:cNvSpPr>
            <a:spLocks xmlns:a="http://schemas.openxmlformats.org/drawingml/2006/main" noGrp="1"/>
          </p:cNvSpPr>
          <p:nvPr/>
        </p:nvSpPr>
        <p:spPr>
          <a:xfrm xmlns:a="http://schemas.openxmlformats.org/drawingml/2006/main">
            <a:off x="2609850" y="4000500"/>
            <a:ext cx="6972300" cy="190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F7A5A6B7-61EA-47FE-BAD5-E81B339A1979}"/>
              </a:ext>
            </a:extLst>
          </p:cNvPr>
          <p:cNvSpPr>
            <a:spLocks xmlns:a="http://schemas.openxmlformats.org/drawingml/2006/main" noGrp="1"/>
          </p:cNvSpPr>
          <p:nvPr/>
        </p:nvSpPr>
        <p:spPr>
          <a:xfrm xmlns:a="http://schemas.openxmlformats.org/drawingml/2006/main">
            <a:off x="6086475" y="4000500"/>
            <a:ext cx="19050" cy="3810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8" name="">
            <a:extLst xmlns:a="http://schemas.openxmlformats.org/drawingml/2006/main">
              <a:ext uri="{FF2B5EF4-FFF2-40B4-BE49-F238E27FC236}">
                <a16:creationId xmlns:a16="http://schemas.microsoft.com/office/drawing/2014/main" id="{F0C32FDA-47E5-4CD4-B977-2985C0B62A90}"/>
              </a:ext>
            </a:extLst>
          </p:cNvPr>
          <p:cNvSpPr>
            <a:spLocks xmlns:a="http://schemas.openxmlformats.org/drawingml/2006/main" noGrp="1"/>
          </p:cNvSpPr>
          <p:nvPr/>
        </p:nvSpPr>
        <p:spPr>
          <a:xfrm xmlns:a="http://schemas.openxmlformats.org/drawingml/2006/main">
            <a:off x="1095375" y="2238375"/>
            <a:ext cx="3048000" cy="619125"/>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9" name="">
            <a:extLst xmlns:a="http://schemas.openxmlformats.org/drawingml/2006/main">
              <a:ext uri="{FF2B5EF4-FFF2-40B4-BE49-F238E27FC236}">
                <a16:creationId xmlns:a16="http://schemas.microsoft.com/office/drawing/2014/main" id="{C6BB2D94-2F6A-4A32-B435-7130BC2F4C89}"/>
              </a:ext>
            </a:extLst>
          </p:cNvPr>
          <p:cNvSpPr>
            <a:spLocks xmlns:a="http://schemas.openxmlformats.org/drawingml/2006/main" noGrp="1"/>
          </p:cNvSpPr>
          <p:nvPr/>
        </p:nvSpPr>
        <p:spPr>
          <a:xfrm xmlns:a="http://schemas.openxmlformats.org/drawingml/2006/main">
            <a:off x="1209675" y="2324100"/>
            <a:ext cx="28194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Брат 1</a:t>
            </a:r>
          </a:p>
        </p:txBody>
      </p:sp>
      <p:sp>
        <p:nvSpPr>
          <p:cNvPr id="10" name="">
            <a:extLst xmlns:a="http://schemas.openxmlformats.org/drawingml/2006/main">
              <a:ext uri="{FF2B5EF4-FFF2-40B4-BE49-F238E27FC236}">
                <a16:creationId xmlns:a16="http://schemas.microsoft.com/office/drawing/2014/main" id="{0C60F10C-8F0F-4903-8B43-B773DDA0E672}"/>
              </a:ext>
            </a:extLst>
          </p:cNvPr>
          <p:cNvSpPr>
            <a:spLocks xmlns:a="http://schemas.openxmlformats.org/drawingml/2006/main" noGrp="1"/>
          </p:cNvSpPr>
          <p:nvPr/>
        </p:nvSpPr>
        <p:spPr>
          <a:xfrm xmlns:a="http://schemas.openxmlformats.org/drawingml/2006/main">
            <a:off x="8048625" y="2238375"/>
            <a:ext cx="3048000" cy="619125"/>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1" name="">
            <a:extLst xmlns:a="http://schemas.openxmlformats.org/drawingml/2006/main">
              <a:ext uri="{FF2B5EF4-FFF2-40B4-BE49-F238E27FC236}">
                <a16:creationId xmlns:a16="http://schemas.microsoft.com/office/drawing/2014/main" id="{C4639105-2917-4C79-8B66-E9DE22F8D208}"/>
              </a:ext>
            </a:extLst>
          </p:cNvPr>
          <p:cNvSpPr>
            <a:spLocks xmlns:a="http://schemas.openxmlformats.org/drawingml/2006/main" noGrp="1"/>
          </p:cNvSpPr>
          <p:nvPr/>
        </p:nvSpPr>
        <p:spPr>
          <a:xfrm xmlns:a="http://schemas.openxmlformats.org/drawingml/2006/main">
            <a:off x="8162925" y="2324100"/>
            <a:ext cx="28194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Брат 2</a:t>
            </a:r>
          </a:p>
        </p:txBody>
      </p:sp>
      <p:sp>
        <p:nvSpPr>
          <p:cNvPr id="12" name="">
            <a:extLst xmlns:a="http://schemas.openxmlformats.org/drawingml/2006/main">
              <a:ext uri="{FF2B5EF4-FFF2-40B4-BE49-F238E27FC236}">
                <a16:creationId xmlns:a16="http://schemas.microsoft.com/office/drawing/2014/main" id="{2EA6EA38-CC40-4706-BF6F-5611A9FF7056}"/>
              </a:ext>
            </a:extLst>
          </p:cNvPr>
          <p:cNvSpPr>
            <a:spLocks xmlns:a="http://schemas.openxmlformats.org/drawingml/2006/main" noGrp="1"/>
          </p:cNvSpPr>
          <p:nvPr/>
        </p:nvSpPr>
        <p:spPr>
          <a:xfrm xmlns:a="http://schemas.openxmlformats.org/drawingml/2006/main">
            <a:off x="4667250" y="4381500"/>
            <a:ext cx="2857500" cy="714375"/>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3" name="">
            <a:extLst xmlns:a="http://schemas.openxmlformats.org/drawingml/2006/main">
              <a:ext uri="{FF2B5EF4-FFF2-40B4-BE49-F238E27FC236}">
                <a16:creationId xmlns:a16="http://schemas.microsoft.com/office/drawing/2014/main" id="{5AFE42CA-9DD2-46F3-B77B-3B9B0EFE1D8E}"/>
              </a:ext>
            </a:extLst>
          </p:cNvPr>
          <p:cNvSpPr>
            <a:spLocks xmlns:a="http://schemas.openxmlformats.org/drawingml/2006/main" noGrp="1"/>
          </p:cNvSpPr>
          <p:nvPr/>
        </p:nvSpPr>
        <p:spPr>
          <a:xfrm xmlns:a="http://schemas.openxmlformats.org/drawingml/2006/main">
            <a:off x="4781550" y="4467225"/>
            <a:ext cx="2628900" cy="600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«В»</a:t>
            </a:r>
          </a:p>
        </p:txBody>
      </p:sp>
      <p:sp>
        <p:nvSpPr>
          <p:cNvPr id="14" name="">
            <a:extLst xmlns:a="http://schemas.openxmlformats.org/drawingml/2006/main">
              <a:ext uri="{FF2B5EF4-FFF2-40B4-BE49-F238E27FC236}">
                <a16:creationId xmlns:a16="http://schemas.microsoft.com/office/drawing/2014/main" id="{75C130B3-05F4-48F4-9739-6C43EDF5FC9C}"/>
              </a:ext>
            </a:extLst>
          </p:cNvPr>
          <p:cNvSpPr>
            <a:spLocks xmlns:a="http://schemas.openxmlformats.org/drawingml/2006/main" noGrp="1"/>
          </p:cNvSpPr>
          <p:nvPr/>
        </p:nvSpPr>
        <p:spPr>
          <a:xfrm xmlns:a="http://schemas.openxmlformats.org/drawingml/2006/main">
            <a:off x="4476750" y="2114550"/>
            <a:ext cx="3238500" cy="4286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5" name="">
            <a:extLst xmlns:a="http://schemas.openxmlformats.org/drawingml/2006/main">
              <a:ext uri="{FF2B5EF4-FFF2-40B4-BE49-F238E27FC236}">
                <a16:creationId xmlns:a16="http://schemas.microsoft.com/office/drawing/2014/main" id="{29B8FEE0-73BB-4904-AD85-0636910A6ADD}"/>
              </a:ext>
            </a:extLst>
          </p:cNvPr>
          <p:cNvSpPr>
            <a:spLocks xmlns:a="http://schemas.openxmlformats.org/drawingml/2006/main" noGrp="1"/>
          </p:cNvSpPr>
          <p:nvPr/>
        </p:nvSpPr>
        <p:spPr>
          <a:xfrm xmlns:a="http://schemas.openxmlformats.org/drawingml/2006/main">
            <a:off x="4591050" y="2200275"/>
            <a:ext cx="3009900" cy="3143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Группа по п. 7</a:t>
            </a:r>
          </a:p>
        </p:txBody>
      </p:sp>
      <p:sp>
        <p:nvSpPr>
          <p:cNvPr id="16" name="">
            <a:extLst xmlns:a="http://schemas.openxmlformats.org/drawingml/2006/main">
              <a:ext uri="{FF2B5EF4-FFF2-40B4-BE49-F238E27FC236}">
                <a16:creationId xmlns:a16="http://schemas.microsoft.com/office/drawing/2014/main" id="{F09FFDF6-3652-4506-BB4C-A34010C71120}"/>
              </a:ext>
            </a:extLst>
          </p:cNvPr>
          <p:cNvSpPr>
            <a:spLocks xmlns:a="http://schemas.openxmlformats.org/drawingml/2006/main" noGrp="1"/>
          </p:cNvSpPr>
          <p:nvPr/>
        </p:nvSpPr>
        <p:spPr>
          <a:xfrm xmlns:a="http://schemas.openxmlformats.org/drawingml/2006/main">
            <a:off x="1095375" y="3124200"/>
            <a:ext cx="3048000" cy="571500"/>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7" name="">
            <a:extLst xmlns:a="http://schemas.openxmlformats.org/drawingml/2006/main">
              <a:ext uri="{FF2B5EF4-FFF2-40B4-BE49-F238E27FC236}">
                <a16:creationId xmlns:a16="http://schemas.microsoft.com/office/drawing/2014/main" id="{0D35669C-A4E5-4CDB-86E1-0FF91BD9260C}"/>
              </a:ext>
            </a:extLst>
          </p:cNvPr>
          <p:cNvSpPr>
            <a:spLocks xmlns:a="http://schemas.openxmlformats.org/drawingml/2006/main" noGrp="1"/>
          </p:cNvSpPr>
          <p:nvPr/>
        </p:nvSpPr>
        <p:spPr>
          <a:xfrm xmlns:a="http://schemas.openxmlformats.org/drawingml/2006/main">
            <a:off x="1209675" y="3209925"/>
            <a:ext cx="281940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30% голосов</a:t>
            </a:r>
          </a:p>
        </p:txBody>
      </p:sp>
      <p:sp>
        <p:nvSpPr>
          <p:cNvPr id="18" name="">
            <a:extLst xmlns:a="http://schemas.openxmlformats.org/drawingml/2006/main">
              <a:ext uri="{FF2B5EF4-FFF2-40B4-BE49-F238E27FC236}">
                <a16:creationId xmlns:a16="http://schemas.microsoft.com/office/drawing/2014/main" id="{598DAB1D-0F30-44E0-B172-ABCD991C1857}"/>
              </a:ext>
            </a:extLst>
          </p:cNvPr>
          <p:cNvSpPr>
            <a:spLocks xmlns:a="http://schemas.openxmlformats.org/drawingml/2006/main" noGrp="1"/>
          </p:cNvSpPr>
          <p:nvPr/>
        </p:nvSpPr>
        <p:spPr>
          <a:xfrm xmlns:a="http://schemas.openxmlformats.org/drawingml/2006/main">
            <a:off x="8048625" y="3124200"/>
            <a:ext cx="3048000" cy="571500"/>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9" name="">
            <a:extLst xmlns:a="http://schemas.openxmlformats.org/drawingml/2006/main">
              <a:ext uri="{FF2B5EF4-FFF2-40B4-BE49-F238E27FC236}">
                <a16:creationId xmlns:a16="http://schemas.microsoft.com/office/drawing/2014/main" id="{29C08598-40E5-4193-B4B0-02B279CB2033}"/>
              </a:ext>
            </a:extLst>
          </p:cNvPr>
          <p:cNvSpPr>
            <a:spLocks xmlns:a="http://schemas.openxmlformats.org/drawingml/2006/main" noGrp="1"/>
          </p:cNvSpPr>
          <p:nvPr/>
        </p:nvSpPr>
        <p:spPr>
          <a:xfrm xmlns:a="http://schemas.openxmlformats.org/drawingml/2006/main">
            <a:off x="8162925" y="3209925"/>
            <a:ext cx="281940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30% голосов</a:t>
            </a:r>
          </a:p>
        </p:txBody>
      </p:sp>
      <p:sp>
        <p:nvSpPr>
          <p:cNvPr id="20" name="">
            <a:extLst xmlns:a="http://schemas.openxmlformats.org/drawingml/2006/main">
              <a:ext uri="{FF2B5EF4-FFF2-40B4-BE49-F238E27FC236}">
                <a16:creationId xmlns:a16="http://schemas.microsoft.com/office/drawing/2014/main" id="{84486EB8-7187-40B1-9DD6-710FD65519A9}"/>
              </a:ext>
            </a:extLst>
          </p:cNvPr>
          <p:cNvSpPr>
            <a:spLocks xmlns:a="http://schemas.openxmlformats.org/drawingml/2006/main" noGrp="1"/>
          </p:cNvSpPr>
          <p:nvPr/>
        </p:nvSpPr>
        <p:spPr>
          <a:xfrm xmlns:a="http://schemas.openxmlformats.org/drawingml/2006/main">
            <a:off x="4286250" y="3171825"/>
            <a:ext cx="3619500" cy="6191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21" name="">
            <a:extLst xmlns:a="http://schemas.openxmlformats.org/drawingml/2006/main">
              <a:ext uri="{FF2B5EF4-FFF2-40B4-BE49-F238E27FC236}">
                <a16:creationId xmlns:a16="http://schemas.microsoft.com/office/drawing/2014/main" id="{6F6869FD-08A8-44C5-A0B4-444C10ED4F86}"/>
              </a:ext>
            </a:extLst>
          </p:cNvPr>
          <p:cNvSpPr>
            <a:spLocks xmlns:a="http://schemas.openxmlformats.org/drawingml/2006/main" noGrp="1"/>
          </p:cNvSpPr>
          <p:nvPr/>
        </p:nvSpPr>
        <p:spPr>
          <a:xfrm xmlns:a="http://schemas.openxmlformats.org/drawingml/2006/main">
            <a:off x="4400550" y="3257550"/>
            <a:ext cx="33909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Вместе 60%</a:t>
            </a:r>
          </a:p>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п. 9</a:t>
            </a:r>
          </a:p>
        </p:txBody>
      </p:sp>
      <p:sp>
        <p:nvSpPr>
          <p:cNvPr id="22" name="">
            <a:extLst xmlns:a="http://schemas.openxmlformats.org/drawingml/2006/main">
              <a:ext uri="{FF2B5EF4-FFF2-40B4-BE49-F238E27FC236}">
                <a16:creationId xmlns:a16="http://schemas.microsoft.com/office/drawing/2014/main" id="{BDC2B6E3-584A-487C-82CF-55F715AAF464}"/>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Можно ли так же сложить доли двух посторонних лиц?</a:t>
            </a:r>
          </a:p>
        </p:txBody>
      </p:sp>
      <p:sp>
        <p:nvSpPr>
          <p:cNvPr id="23" name="">
            <a:extLst xmlns:a="http://schemas.openxmlformats.org/drawingml/2006/main">
              <a:ext uri="{FF2B5EF4-FFF2-40B4-BE49-F238E27FC236}">
                <a16:creationId xmlns:a16="http://schemas.microsoft.com/office/drawing/2014/main" id="{21B7534B-F6C1-4E3C-BF22-5B81785BB0E4}"/>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26–30 мин    •    8/13</a:t>
            </a:r>
          </a:p>
        </p:txBody>
      </p:sp>
    </p:spTree>
    <p:extLst>
      <p:ext uri="{BB962C8B-B14F-4D97-AF65-F5344CB8AC3E}">
        <p14:creationId xmlns:p14="http://schemas.microsoft.com/office/powerpoint/2010/main" val="812820898"/>
      </p:ext>
    </p:extLst>
  </p:cSld>
</p:sld>
</file>

<file path=ppt/slides/slide9.xml><?xml version="1.0" encoding="utf-8"?>
<p:sld xmlns:p="http://schemas.openxmlformats.org/presentationml/2006/main">
  <p:cSld>
    <p:bg>
      <p:bgPr>
        <a:solidFill xmlns:a="http://schemas.openxmlformats.org/drawingml/2006/main">
          <a:srgbClr val="FFFEF9"/>
        </a:solidFill>
      </p:bgPr>
    </p:bg>
    <p:spTree>
      <p:nvGrpSpPr>
        <p:cNvPr id="1" name=""/>
        <p:cNvGrpSpPr/>
        <p:nvPr/>
      </p:nvGrpSpPr>
      <p:grpSpPr>
        <a:xfrm xmlns:a="http://schemas.openxmlformats.org/drawingml/2006/main"/>
      </p:grpSpPr>
      <p:sp>
        <p:nvSpPr>
          <p:cNvPr id="19" name="">
            <a:extLst xmlns:a="http://schemas.openxmlformats.org/drawingml/2006/main">
              <a:ext uri="{FF2B5EF4-FFF2-40B4-BE49-F238E27FC236}">
                <a16:creationId xmlns:a16="http://schemas.microsoft.com/office/drawing/2014/main" id="{1ED146EB-3AC0-4127-AF6F-D4DBF6B2E589}"/>
              </a:ext>
            </a:extLst>
          </p:cNvPr>
          <p:cNvSpPr>
            <a:spLocks xmlns:a="http://schemas.openxmlformats.org/drawingml/2006/main" noGrp="1"/>
          </p:cNvSpPr>
          <p:nvPr/>
        </p:nvSpPr>
        <p:spPr>
          <a:xfrm xmlns:a="http://schemas.openxmlformats.org/drawingml/2006/main">
            <a:off x="571500" y="333375"/>
            <a:ext cx="11049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150" b="1">
                <a:solidFill>
                  <a:srgbClr val="182C3C"/>
                </a:solidFill>
                <a:latin typeface="DejaVu Sans"/>
                <a:ea typeface="DejaVu Sans"/>
                <a:cs typeface="DejaVu Sans"/>
              </a:defRPr>
            </a:pPr>
            <a:r>
              <a:rPr sz="3150" b="1">
                <a:solidFill>
                  <a:srgbClr val="182C3C"/>
                </a:solidFill>
                <a:latin typeface="DejaVu Sans"/>
                <a:ea typeface="DejaVu Sans"/>
                <a:cs typeface="DejaVu Sans"/>
              </a:rPr>
              <a:t>Схема 6. Каверин: 100% и 30%</a:t>
            </a:r>
          </a:p>
        </p:txBody>
      </p:sp>
      <p:sp>
        <p:nvSpPr>
          <p:cNvPr id="2" name="">
            <a:extLst xmlns:a="http://schemas.openxmlformats.org/drawingml/2006/main">
              <a:ext uri="{FF2B5EF4-FFF2-40B4-BE49-F238E27FC236}">
                <a16:creationId xmlns:a16="http://schemas.microsoft.com/office/drawing/2014/main" id="{3D695A1F-06B8-4B5F-B4F1-F95DC11C0842}"/>
              </a:ext>
            </a:extLst>
          </p:cNvPr>
          <p:cNvSpPr>
            <a:spLocks xmlns:a="http://schemas.openxmlformats.org/drawingml/2006/main" noGrp="1"/>
          </p:cNvSpPr>
          <p:nvPr/>
        </p:nvSpPr>
        <p:spPr>
          <a:xfrm xmlns:a="http://schemas.openxmlformats.org/drawingml/2006/main">
            <a:off x="571500" y="1419225"/>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00" b="1">
                <a:solidFill>
                  <a:srgbClr val="096B70"/>
                </a:solidFill>
                <a:latin typeface="DejaVu Sans"/>
                <a:ea typeface="DejaVu Sans"/>
                <a:cs typeface="DejaVu Sans"/>
              </a:defRPr>
            </a:pPr>
            <a:r>
              <a:rPr sz="2100" b="1">
                <a:solidFill>
                  <a:srgbClr val="096B70"/>
                </a:solidFill>
                <a:latin typeface="DejaVu Sans"/>
                <a:ea typeface="DejaVu Sans"/>
                <a:cs typeface="DejaVu Sans"/>
              </a:rPr>
              <a:t>Аффилированность обществ пока не установлена</a:t>
            </a:r>
          </a:p>
        </p:txBody>
      </p:sp>
      <p:sp>
        <p:nvSpPr>
          <p:cNvPr id="3" name="">
            <a:extLst xmlns:a="http://schemas.openxmlformats.org/drawingml/2006/main">
              <a:ext uri="{FF2B5EF4-FFF2-40B4-BE49-F238E27FC236}">
                <a16:creationId xmlns:a16="http://schemas.microsoft.com/office/drawing/2014/main" id="{64463D31-9673-476D-B229-6ABFAC053C98}"/>
              </a:ext>
            </a:extLst>
          </p:cNvPr>
          <p:cNvSpPr>
            <a:spLocks xmlns:a="http://schemas.openxmlformats.org/drawingml/2006/main" noGrp="1"/>
          </p:cNvSpPr>
          <p:nvPr/>
        </p:nvSpPr>
        <p:spPr>
          <a:xfrm xmlns:a="http://schemas.openxmlformats.org/drawingml/2006/main">
            <a:off x="6086475" y="2762250"/>
            <a:ext cx="19050" cy="4762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D9F729EE-FA0D-42A0-9EBD-DC624E386687}"/>
              </a:ext>
            </a:extLst>
          </p:cNvPr>
          <p:cNvSpPr>
            <a:spLocks xmlns:a="http://schemas.openxmlformats.org/drawingml/2006/main" noGrp="1"/>
          </p:cNvSpPr>
          <p:nvPr/>
        </p:nvSpPr>
        <p:spPr>
          <a:xfrm xmlns:a="http://schemas.openxmlformats.org/drawingml/2006/main">
            <a:off x="2990850" y="3238500"/>
            <a:ext cx="6210300" cy="1905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11DDBF20-928B-41A4-BC99-1C516CA7FC3F}"/>
              </a:ext>
            </a:extLst>
          </p:cNvPr>
          <p:cNvSpPr>
            <a:spLocks xmlns:a="http://schemas.openxmlformats.org/drawingml/2006/main" noGrp="1"/>
          </p:cNvSpPr>
          <p:nvPr/>
        </p:nvSpPr>
        <p:spPr>
          <a:xfrm xmlns:a="http://schemas.openxmlformats.org/drawingml/2006/main">
            <a:off x="2990850" y="3238500"/>
            <a:ext cx="19050" cy="11430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F1973C49-0541-4099-9B36-67CA44833BB1}"/>
              </a:ext>
            </a:extLst>
          </p:cNvPr>
          <p:cNvSpPr>
            <a:spLocks xmlns:a="http://schemas.openxmlformats.org/drawingml/2006/main" noGrp="1"/>
          </p:cNvSpPr>
          <p:nvPr/>
        </p:nvSpPr>
        <p:spPr>
          <a:xfrm xmlns:a="http://schemas.openxmlformats.org/drawingml/2006/main">
            <a:off x="9182100" y="3238500"/>
            <a:ext cx="19050" cy="1143000"/>
          </a:xfrm>
          <a:prstGeom xmlns:a="http://schemas.openxmlformats.org/drawingml/2006/main" prst="rect">
            <a:avLst/>
          </a:prstGeom>
          <a:solidFill xmlns:a="http://schemas.openxmlformats.org/drawingml/2006/main">
            <a:srgbClr val="284649"/>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0C4D2F06-8A2D-4412-B052-95C3135B0FBA}"/>
              </a:ext>
            </a:extLst>
          </p:cNvPr>
          <p:cNvSpPr>
            <a:spLocks xmlns:a="http://schemas.openxmlformats.org/drawingml/2006/main" noGrp="1"/>
          </p:cNvSpPr>
          <p:nvPr/>
        </p:nvSpPr>
        <p:spPr>
          <a:xfrm xmlns:a="http://schemas.openxmlformats.org/drawingml/2006/main">
            <a:off x="4667250" y="2143125"/>
            <a:ext cx="2857500" cy="619125"/>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8" name="">
            <a:extLst xmlns:a="http://schemas.openxmlformats.org/drawingml/2006/main">
              <a:ext uri="{FF2B5EF4-FFF2-40B4-BE49-F238E27FC236}">
                <a16:creationId xmlns:a16="http://schemas.microsoft.com/office/drawing/2014/main" id="{2C538D96-0D74-4B52-8C9B-4A87468233D4}"/>
              </a:ext>
            </a:extLst>
          </p:cNvPr>
          <p:cNvSpPr>
            <a:spLocks xmlns:a="http://schemas.openxmlformats.org/drawingml/2006/main" noGrp="1"/>
          </p:cNvSpPr>
          <p:nvPr/>
        </p:nvSpPr>
        <p:spPr>
          <a:xfrm xmlns:a="http://schemas.openxmlformats.org/drawingml/2006/main">
            <a:off x="4781550" y="2228850"/>
            <a:ext cx="2628900" cy="5048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Каверин</a:t>
            </a:r>
          </a:p>
        </p:txBody>
      </p:sp>
      <p:sp>
        <p:nvSpPr>
          <p:cNvPr id="9" name="">
            <a:extLst xmlns:a="http://schemas.openxmlformats.org/drawingml/2006/main">
              <a:ext uri="{FF2B5EF4-FFF2-40B4-BE49-F238E27FC236}">
                <a16:creationId xmlns:a16="http://schemas.microsoft.com/office/drawing/2014/main" id="{888D989C-20DE-4AC5-AFFD-A2F76F423DFB}"/>
              </a:ext>
            </a:extLst>
          </p:cNvPr>
          <p:cNvSpPr>
            <a:spLocks xmlns:a="http://schemas.openxmlformats.org/drawingml/2006/main" noGrp="1"/>
          </p:cNvSpPr>
          <p:nvPr/>
        </p:nvSpPr>
        <p:spPr>
          <a:xfrm xmlns:a="http://schemas.openxmlformats.org/drawingml/2006/main">
            <a:off x="1238250" y="4381500"/>
            <a:ext cx="3524250" cy="76200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0" name="">
            <a:extLst xmlns:a="http://schemas.openxmlformats.org/drawingml/2006/main">
              <a:ext uri="{FF2B5EF4-FFF2-40B4-BE49-F238E27FC236}">
                <a16:creationId xmlns:a16="http://schemas.microsoft.com/office/drawing/2014/main" id="{7A5A0D15-9DF6-4B23-A74D-185293616EFA}"/>
              </a:ext>
            </a:extLst>
          </p:cNvPr>
          <p:cNvSpPr>
            <a:spLocks xmlns:a="http://schemas.openxmlformats.org/drawingml/2006/main" noGrp="1"/>
          </p:cNvSpPr>
          <p:nvPr/>
        </p:nvSpPr>
        <p:spPr>
          <a:xfrm xmlns:a="http://schemas.openxmlformats.org/drawingml/2006/main">
            <a:off x="1352550" y="4467225"/>
            <a:ext cx="329565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«Инжир»</a:t>
            </a:r>
          </a:p>
        </p:txBody>
      </p:sp>
      <p:sp>
        <p:nvSpPr>
          <p:cNvPr id="11" name="">
            <a:extLst xmlns:a="http://schemas.openxmlformats.org/drawingml/2006/main">
              <a:ext uri="{FF2B5EF4-FFF2-40B4-BE49-F238E27FC236}">
                <a16:creationId xmlns:a16="http://schemas.microsoft.com/office/drawing/2014/main" id="{FC9628D5-E4AC-4CD2-82C8-525AC35E4019}"/>
              </a:ext>
            </a:extLst>
          </p:cNvPr>
          <p:cNvSpPr>
            <a:spLocks xmlns:a="http://schemas.openxmlformats.org/drawingml/2006/main" noGrp="1"/>
          </p:cNvSpPr>
          <p:nvPr/>
        </p:nvSpPr>
        <p:spPr>
          <a:xfrm xmlns:a="http://schemas.openxmlformats.org/drawingml/2006/main">
            <a:off x="7429500" y="4381500"/>
            <a:ext cx="3524250" cy="762000"/>
          </a:xfrm>
          <a:prstGeom xmlns:a="http://schemas.openxmlformats.org/drawingml/2006/main" prst="rect">
            <a:avLst/>
          </a:prstGeom>
          <a:solidFill xmlns:a="http://schemas.openxmlformats.org/drawingml/2006/main">
            <a:srgbClr val="EEF5F0"/>
          </a:solidFill>
          <a:ln xmlns:a="http://schemas.openxmlformats.org/drawingml/2006/main" w="19050">
            <a:solidFill>
              <a:srgbClr val="284649"/>
            </a:solidFill>
          </a:ln>
        </p:spPr>
      </p:sp>
      <p:sp>
        <p:nvSpPr>
          <p:cNvPr id="12" name="">
            <a:extLst xmlns:a="http://schemas.openxmlformats.org/drawingml/2006/main">
              <a:ext uri="{FF2B5EF4-FFF2-40B4-BE49-F238E27FC236}">
                <a16:creationId xmlns:a16="http://schemas.microsoft.com/office/drawing/2014/main" id="{099D3F1E-BD19-4363-A8B4-50CD73D0F7AD}"/>
              </a:ext>
            </a:extLst>
          </p:cNvPr>
          <p:cNvSpPr>
            <a:spLocks xmlns:a="http://schemas.openxmlformats.org/drawingml/2006/main" noGrp="1"/>
          </p:cNvSpPr>
          <p:nvPr/>
        </p:nvSpPr>
        <p:spPr>
          <a:xfrm xmlns:a="http://schemas.openxmlformats.org/drawingml/2006/main">
            <a:off x="7543800" y="4467225"/>
            <a:ext cx="329565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1">
                <a:solidFill>
                  <a:srgbClr val="182C3C"/>
                </a:solidFill>
                <a:latin typeface="DejaVu Sans"/>
                <a:ea typeface="DejaVu Sans"/>
                <a:cs typeface="DejaVu Sans"/>
              </a:defRPr>
            </a:pPr>
            <a:r>
              <a:rPr sz="1800" b="1">
                <a:solidFill>
                  <a:srgbClr val="182C3C"/>
                </a:solidFill>
                <a:latin typeface="DejaVu Sans"/>
                <a:ea typeface="DejaVu Sans"/>
                <a:cs typeface="DejaVu Sans"/>
              </a:rPr>
              <a:t>ООО «Семицветик»</a:t>
            </a:r>
          </a:p>
        </p:txBody>
      </p:sp>
      <p:sp>
        <p:nvSpPr>
          <p:cNvPr id="13" name="">
            <a:extLst xmlns:a="http://schemas.openxmlformats.org/drawingml/2006/main">
              <a:ext uri="{FF2B5EF4-FFF2-40B4-BE49-F238E27FC236}">
                <a16:creationId xmlns:a16="http://schemas.microsoft.com/office/drawing/2014/main" id="{C01B9AE1-2218-49D9-957D-8A9634F3DC3B}"/>
              </a:ext>
            </a:extLst>
          </p:cNvPr>
          <p:cNvSpPr>
            <a:spLocks xmlns:a="http://schemas.openxmlformats.org/drawingml/2006/main" noGrp="1"/>
          </p:cNvSpPr>
          <p:nvPr/>
        </p:nvSpPr>
        <p:spPr>
          <a:xfrm xmlns:a="http://schemas.openxmlformats.org/drawingml/2006/main">
            <a:off x="1095375" y="3448050"/>
            <a:ext cx="3810000" cy="8096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D82EA774-6C4C-4FF5-B8C0-4C720BD42F1B}"/>
              </a:ext>
            </a:extLst>
          </p:cNvPr>
          <p:cNvSpPr>
            <a:spLocks xmlns:a="http://schemas.openxmlformats.org/drawingml/2006/main" noGrp="1"/>
          </p:cNvSpPr>
          <p:nvPr/>
        </p:nvSpPr>
        <p:spPr>
          <a:xfrm xmlns:a="http://schemas.openxmlformats.org/drawingml/2006/main">
            <a:off x="1209675" y="3533775"/>
            <a:ext cx="3581400" cy="6953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100% + ЕИО</a:t>
            </a:r>
          </a:p>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п. 1 и п. 2</a:t>
            </a:r>
          </a:p>
        </p:txBody>
      </p:sp>
      <p:sp>
        <p:nvSpPr>
          <p:cNvPr id="15" name="">
            <a:extLst xmlns:a="http://schemas.openxmlformats.org/drawingml/2006/main">
              <a:ext uri="{FF2B5EF4-FFF2-40B4-BE49-F238E27FC236}">
                <a16:creationId xmlns:a16="http://schemas.microsoft.com/office/drawing/2014/main" id="{F2795015-F5C5-42F0-806D-E21968583FC6}"/>
              </a:ext>
            </a:extLst>
          </p:cNvPr>
          <p:cNvSpPr>
            <a:spLocks xmlns:a="http://schemas.openxmlformats.org/drawingml/2006/main" noGrp="1"/>
          </p:cNvSpPr>
          <p:nvPr/>
        </p:nvSpPr>
        <p:spPr>
          <a:xfrm xmlns:a="http://schemas.openxmlformats.org/drawingml/2006/main">
            <a:off x="7334250" y="3448050"/>
            <a:ext cx="3810000" cy="809625"/>
          </a:xfrm>
          <a:prstGeom xmlns:a="http://schemas.openxmlformats.org/drawingml/2006/main" prst="rect">
            <a:avLst/>
          </a:prstGeom>
          <a:solidFill xmlns:a="http://schemas.openxmlformats.org/drawingml/2006/main">
            <a:srgbClr val="FFFEF9"/>
          </a:solidFill>
          <a:ln xmlns:a="http://schemas.openxmlformats.org/drawingml/2006/main" w="0">
            <a:noFill/>
          </a:ln>
        </p:spPr>
      </p:sp>
      <p:sp>
        <p:nvSpPr>
          <p:cNvPr id="16" name="">
            <a:extLst xmlns:a="http://schemas.openxmlformats.org/drawingml/2006/main">
              <a:ext uri="{FF2B5EF4-FFF2-40B4-BE49-F238E27FC236}">
                <a16:creationId xmlns:a16="http://schemas.microsoft.com/office/drawing/2014/main" id="{047AEE6C-4601-4865-843C-7BC9E200F507}"/>
              </a:ext>
            </a:extLst>
          </p:cNvPr>
          <p:cNvSpPr>
            <a:spLocks xmlns:a="http://schemas.openxmlformats.org/drawingml/2006/main" noGrp="1"/>
          </p:cNvSpPr>
          <p:nvPr/>
        </p:nvSpPr>
        <p:spPr>
          <a:xfrm xmlns:a="http://schemas.openxmlformats.org/drawingml/2006/main">
            <a:off x="7448550" y="3533775"/>
            <a:ext cx="3581400" cy="6953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30%</a:t>
            </a:r>
          </a:p>
          <a:p xmlns:a="http://schemas.openxmlformats.org/drawingml/2006/main">
            <a:pPr>
              <a:defRPr sz="1800" b="0">
                <a:solidFill>
                  <a:srgbClr val="182C3C"/>
                </a:solidFill>
                <a:latin typeface="DejaVu Sans"/>
                <a:ea typeface="DejaVu Sans"/>
                <a:cs typeface="DejaVu Sans"/>
              </a:defRPr>
            </a:pPr>
            <a:r>
              <a:rPr sz="1800" b="0">
                <a:solidFill>
                  <a:srgbClr val="182C3C"/>
                </a:solidFill>
                <a:latin typeface="DejaVu Sans"/>
                <a:ea typeface="DejaVu Sans"/>
                <a:cs typeface="DejaVu Sans"/>
              </a:rPr>
              <a:t>ст. 4, но не п. 1</a:t>
            </a:r>
          </a:p>
        </p:txBody>
      </p:sp>
      <p:sp>
        <p:nvSpPr>
          <p:cNvPr id="17" name="">
            <a:extLst xmlns:a="http://schemas.openxmlformats.org/drawingml/2006/main">
              <a:ext uri="{FF2B5EF4-FFF2-40B4-BE49-F238E27FC236}">
                <a16:creationId xmlns:a16="http://schemas.microsoft.com/office/drawing/2014/main" id="{CC8B9918-C376-477B-8899-80E4D6F0170C}"/>
              </a:ext>
            </a:extLst>
          </p:cNvPr>
          <p:cNvSpPr>
            <a:spLocks xmlns:a="http://schemas.openxmlformats.org/drawingml/2006/main" noGrp="1"/>
          </p:cNvSpPr>
          <p:nvPr/>
        </p:nvSpPr>
        <p:spPr>
          <a:xfrm xmlns:a="http://schemas.openxmlformats.org/drawingml/2006/main">
            <a:off x="571500" y="5524500"/>
            <a:ext cx="1104900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b="1">
                <a:solidFill>
                  <a:srgbClr val="182C3C"/>
                </a:solidFill>
                <a:latin typeface="DejaVu Sans"/>
                <a:ea typeface="DejaVu Sans"/>
                <a:cs typeface="DejaVu Sans"/>
              </a:defRPr>
            </a:pPr>
            <a:r>
              <a:rPr sz="1875" b="1">
                <a:solidFill>
                  <a:srgbClr val="182C3C"/>
                </a:solidFill>
                <a:latin typeface="DejaVu Sans"/>
                <a:ea typeface="DejaVu Sans"/>
                <a:cs typeface="DejaVu Sans"/>
              </a:rPr>
              <a:t>Какой дополнительный факт изменит вывод?</a:t>
            </a:r>
          </a:p>
        </p:txBody>
      </p:sp>
      <p:sp>
        <p:nvSpPr>
          <p:cNvPr id="18" name="">
            <a:extLst xmlns:a="http://schemas.openxmlformats.org/drawingml/2006/main">
              <a:ext uri="{FF2B5EF4-FFF2-40B4-BE49-F238E27FC236}">
                <a16:creationId xmlns:a16="http://schemas.microsoft.com/office/drawing/2014/main" id="{34C4CE49-B951-41EA-A271-F1A9ED395E23}"/>
              </a:ext>
            </a:extLst>
          </p:cNvPr>
          <p:cNvSpPr>
            <a:spLocks xmlns:a="http://schemas.openxmlformats.org/drawingml/2006/main" noGrp="1"/>
          </p:cNvSpPr>
          <p:nvPr/>
        </p:nvSpPr>
        <p:spPr>
          <a:xfrm xmlns:a="http://schemas.openxmlformats.org/drawingml/2006/main">
            <a:off x="571500" y="6400800"/>
            <a:ext cx="11049000" cy="247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050" b="0">
                <a:solidFill>
                  <a:srgbClr val="536775"/>
                </a:solidFill>
                <a:latin typeface="DejaVu Sans"/>
                <a:ea typeface="DejaVu Sans"/>
                <a:cs typeface="DejaVu Sans"/>
              </a:defRPr>
            </a:pPr>
            <a:r>
              <a:rPr sz="1050" b="0">
                <a:solidFill>
                  <a:srgbClr val="536775"/>
                </a:solidFill>
                <a:latin typeface="DejaVu Sans"/>
                <a:ea typeface="DejaVu Sans"/>
                <a:cs typeface="DejaVu Sans"/>
              </a:rPr>
              <a:t>Ст. 4 Закона № 948-1; ч. 1 ст. 9 Закона № 135-ФЗ    •    30–36 мин    •    9/13</a:t>
            </a:r>
          </a:p>
        </p:txBody>
      </p:sp>
    </p:spTree>
    <p:extLst>
      <p:ext uri="{BB962C8B-B14F-4D97-AF65-F5344CB8AC3E}">
        <p14:creationId xmlns:p14="http://schemas.microsoft.com/office/powerpoint/2010/main" val="1334115993"/>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2026-09-10T14:13:39.3210000Z</dcterms:created>
  <dcterms:modified xsi:type="dcterms:W3CDTF">2026-09-10T14:13:39.3210000Z</dcterms:modified>
</coreProperties>
</file>